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317" r:id="rId4"/>
    <p:sldId id="258" r:id="rId5"/>
    <p:sldId id="318" r:id="rId6"/>
    <p:sldId id="319" r:id="rId7"/>
    <p:sldId id="320" r:id="rId8"/>
    <p:sldId id="321" r:id="rId9"/>
    <p:sldId id="324" r:id="rId10"/>
    <p:sldId id="338" r:id="rId11"/>
    <p:sldId id="340" r:id="rId12"/>
    <p:sldId id="341" r:id="rId13"/>
    <p:sldId id="342" r:id="rId14"/>
    <p:sldId id="347" r:id="rId15"/>
    <p:sldId id="348" r:id="rId16"/>
    <p:sldId id="349" r:id="rId17"/>
    <p:sldId id="350" r:id="rId18"/>
    <p:sldId id="352" r:id="rId19"/>
    <p:sldId id="354" r:id="rId20"/>
    <p:sldId id="355" r:id="rId21"/>
    <p:sldId id="356" r:id="rId22"/>
    <p:sldId id="359" r:id="rId23"/>
    <p:sldId id="351" r:id="rId24"/>
    <p:sldId id="361" r:id="rId25"/>
    <p:sldId id="362" r:id="rId26"/>
    <p:sldId id="363" r:id="rId27"/>
    <p:sldId id="364" r:id="rId28"/>
    <p:sldId id="366" r:id="rId29"/>
    <p:sldId id="365" r:id="rId30"/>
    <p:sldId id="31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8868D"/>
    <a:srgbClr val="0B93A5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400B6-6AAA-4B7D-9263-F8803E385BF7}" v="1043" dt="2019-05-28T17:21:18.980"/>
    <p1510:client id="{427F59EF-2159-4CF4-A8D4-D8B2E3577ADC}" v="10125" dt="2019-05-28T21:29:47.375"/>
    <p1510:client id="{7E2EC735-987F-469A-95A4-FE12C8F99587}" v="13" dt="2019-05-29T08:09:34.9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9" autoAdjust="0"/>
    <p:restoredTop sz="92009" autoAdjust="0"/>
  </p:normalViewPr>
  <p:slideViewPr>
    <p:cSldViewPr snapToGrid="0">
      <p:cViewPr varScale="1">
        <p:scale>
          <a:sx n="67" d="100"/>
          <a:sy n="67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ica Liceth Castillo Rojas" userId="8f5dd9d2-7ac5-47f9-bb32-d8227b25106d" providerId="ADAL" clId="{7E2EC735-987F-469A-95A4-FE12C8F99587}"/>
    <pc:docChg chg="modSld">
      <pc:chgData name="Jessica Liceth Castillo Rojas" userId="8f5dd9d2-7ac5-47f9-bb32-d8227b25106d" providerId="ADAL" clId="{7E2EC735-987F-469A-95A4-FE12C8F99587}" dt="2019-05-29T08:09:34.984" v="12" actId="20577"/>
      <pc:docMkLst>
        <pc:docMk/>
      </pc:docMkLst>
      <pc:sldChg chg="modSp">
        <pc:chgData name="Jessica Liceth Castillo Rojas" userId="8f5dd9d2-7ac5-47f9-bb32-d8227b25106d" providerId="ADAL" clId="{7E2EC735-987F-469A-95A4-FE12C8F99587}" dt="2019-05-29T08:09:34.984" v="12" actId="20577"/>
        <pc:sldMkLst>
          <pc:docMk/>
          <pc:sldMk cId="977219556" sldId="338"/>
        </pc:sldMkLst>
        <pc:spChg chg="mod">
          <ac:chgData name="Jessica Liceth Castillo Rojas" userId="8f5dd9d2-7ac5-47f9-bb32-d8227b25106d" providerId="ADAL" clId="{7E2EC735-987F-469A-95A4-FE12C8F99587}" dt="2019-05-29T08:09:34.984" v="12" actId="20577"/>
          <ac:spMkLst>
            <pc:docMk/>
            <pc:sldMk cId="977219556" sldId="338"/>
            <ac:spMk id="70" creationId="{7DAE392A-D16F-4250-97B8-D47425B9F8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B7A4B-140D-41D9-B5F1-8FED7951766A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D2609-F92E-49E5-82AF-F289F11FB7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2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D2609-F92E-49E5-82AF-F289F11FB7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59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Ponemos lo de la base de datos?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D2609-F92E-49E5-82AF-F289F11FB7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38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Ponemos lo de la base de datos?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D2609-F92E-49E5-82AF-F289F11FB7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14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Ponemos lo de la base de datos?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D2609-F92E-49E5-82AF-F289F11FB7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01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Ponemos lo de la base de datos?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D2609-F92E-49E5-82AF-F289F11FB7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66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Ponemos lo de la base de datos?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D2609-F92E-49E5-82AF-F289F11FB7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11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Ponemos lo de la base de datos?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D2609-F92E-49E5-82AF-F289F11FB7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07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Ponemos lo de la base de datos?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D2609-F92E-49E5-82AF-F289F11FB7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59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Que quiere decir 5 vecinos</a:t>
            </a:r>
          </a:p>
          <a:p>
            <a:r>
              <a:rPr lang="es-CO" dirty="0"/>
              <a:t>Chi cuadrado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D2609-F92E-49E5-82AF-F289F11FB7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94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Que quiere decir 5 vecinos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D2609-F92E-49E5-82AF-F289F11FB7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42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Que quiere decir 5 vecinos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D2609-F92E-49E5-82AF-F289F11FB7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21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D2609-F92E-49E5-82AF-F289F11FB7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44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D2609-F92E-49E5-82AF-F289F11FB7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33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D2609-F92E-49E5-82AF-F289F11FB7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42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D2609-F92E-49E5-82AF-F289F11FB7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26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Ponemos lo de la base de datos?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D2609-F92E-49E5-82AF-F289F11FB7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72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Ponemos lo de la base de datos?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D2609-F92E-49E5-82AF-F289F11FB7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85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Ponemos lo de la base de datos?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D2609-F92E-49E5-82AF-F289F11FB7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79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Ponemos lo de la base de datos?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D2609-F92E-49E5-82AF-F289F11FB7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57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1765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76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7871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‹Nº›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122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7803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tx1"/>
                </a:solidFill>
              </a:rPr>
              <a:pPr/>
              <a:t>‹Nº›</a:t>
            </a:fld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618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‹Nº›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7160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‹Nº›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16313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‹Nº›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6136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602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‹Nº›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228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063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888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‹Nº›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97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‹Nº›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45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‹Nº›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8001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686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590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‹Nº›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18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1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‹Nº›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92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0">
          <p15:clr>
            <a:srgbClr val="F26B43"/>
          </p15:clr>
        </p15:guide>
        <p15:guide id="4" pos="7320">
          <p15:clr>
            <a:srgbClr val="F26B43"/>
          </p15:clr>
        </p15:guide>
        <p15:guide id="5" orient="horz" pos="360">
          <p15:clr>
            <a:srgbClr val="F26B43"/>
          </p15:clr>
        </p15:guide>
        <p15:guide id="6" orient="horz" pos="3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78283E1-892D-4095-8A55-125685CCEE3B}"/>
              </a:ext>
            </a:extLst>
          </p:cNvPr>
          <p:cNvSpPr/>
          <p:nvPr/>
        </p:nvSpPr>
        <p:spPr>
          <a:xfrm>
            <a:off x="1410288" y="4921137"/>
            <a:ext cx="4533312" cy="701731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universidad de los Andes logo">
            <a:extLst>
              <a:ext uri="{FF2B5EF4-FFF2-40B4-BE49-F238E27FC236}">
                <a16:creationId xmlns:a16="http://schemas.microsoft.com/office/drawing/2014/main" id="{A96ED11F-973B-4ABC-9360-44AC93356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6" b="21363"/>
          <a:stretch/>
        </p:blipFill>
        <p:spPr bwMode="auto">
          <a:xfrm>
            <a:off x="10217647" y="6156268"/>
            <a:ext cx="1974352" cy="70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2B74C04F-3CDE-4ADD-BDCC-1CDE4741A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871" y="5806523"/>
            <a:ext cx="9144000" cy="691471"/>
          </a:xfrm>
        </p:spPr>
        <p:txBody>
          <a:bodyPr/>
          <a:lstStyle/>
          <a:p>
            <a:r>
              <a:rPr lang="es-CO" b="1" dirty="0">
                <a:solidFill>
                  <a:schemeClr val="tx1"/>
                </a:solidFill>
              </a:rPr>
              <a:t>Universidad de los Andes – Análisis y Procesamiento de Imágenes</a:t>
            </a:r>
          </a:p>
          <a:p>
            <a:r>
              <a:rPr lang="es-CO" sz="1600" dirty="0">
                <a:solidFill>
                  <a:schemeClr val="tx1"/>
                </a:solidFill>
              </a:rPr>
              <a:t>Alejandra Barrera – Jessica Castillo – Juan David García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DE21C-7176-4198-B757-B67E4B808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088" y="4311740"/>
            <a:ext cx="11566668" cy="1311128"/>
          </a:xfrm>
        </p:spPr>
        <p:txBody>
          <a:bodyPr/>
          <a:lstStyle/>
          <a:p>
            <a:r>
              <a:rPr lang="es-CO" dirty="0"/>
              <a:t>Clasificación binaria de neumonía a partir de rayos X de tórax</a:t>
            </a:r>
            <a:endParaRPr lang="en-US" dirty="0"/>
          </a:p>
        </p:txBody>
      </p:sp>
      <p:sp>
        <p:nvSpPr>
          <p:cNvPr id="7" name="AutoShape 4" descr="https://thumbs-prod.si-cdn.com/mXA3RRA9mDupdy-mYRpd1MKCAB8=/800x600/filters:no_upscale():focal(380x175:381x176)/https:/public-media.si-cdn.com/filer/1e/98/1e985df2-f72d-4d5b-87ae-e376de54f027/paleontology6.jpg">
            <a:extLst>
              <a:ext uri="{FF2B5EF4-FFF2-40B4-BE49-F238E27FC236}">
                <a16:creationId xmlns:a16="http://schemas.microsoft.com/office/drawing/2014/main" id="{715A3B0F-AE88-4544-81A2-4F1A57B14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6140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0C01674-7953-4E1E-A203-E6B7E8C13F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3962400"/>
          </a:xfrm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0EA535-4409-452C-B439-BC38D11DD633}"/>
              </a:ext>
            </a:extLst>
          </p:cNvPr>
          <p:cNvGrpSpPr/>
          <p:nvPr/>
        </p:nvGrpSpPr>
        <p:grpSpPr>
          <a:xfrm>
            <a:off x="-7129" y="183654"/>
            <a:ext cx="12178885" cy="3962401"/>
            <a:chOff x="14749" y="0"/>
            <a:chExt cx="12178885" cy="3962401"/>
          </a:xfrm>
        </p:grpSpPr>
        <p:pic>
          <p:nvPicPr>
            <p:cNvPr id="6" name="Picture 2" descr="Image result for lungs">
              <a:extLst>
                <a:ext uri="{FF2B5EF4-FFF2-40B4-BE49-F238E27FC236}">
                  <a16:creationId xmlns:a16="http://schemas.microsoft.com/office/drawing/2014/main" id="{6BE665FF-2AF9-4576-BAB7-3AE301157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9" y="1"/>
              <a:ext cx="5104806" cy="396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lungs">
              <a:extLst>
                <a:ext uri="{FF2B5EF4-FFF2-40B4-BE49-F238E27FC236}">
                  <a16:creationId xmlns:a16="http://schemas.microsoft.com/office/drawing/2014/main" id="{DA7C11A4-4AC0-4A8D-BFD5-0A2D9CE18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4891" y="0"/>
              <a:ext cx="7358743" cy="396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06FB13-1BFD-424A-A187-6AFB71EEAD58}"/>
              </a:ext>
            </a:extLst>
          </p:cNvPr>
          <p:cNvGrpSpPr/>
          <p:nvPr/>
        </p:nvGrpSpPr>
        <p:grpSpPr>
          <a:xfrm>
            <a:off x="7129" y="0"/>
            <a:ext cx="12191999" cy="3429000"/>
            <a:chOff x="14749" y="0"/>
            <a:chExt cx="12178885" cy="3429000"/>
          </a:xfrm>
        </p:grpSpPr>
        <p:pic>
          <p:nvPicPr>
            <p:cNvPr id="17" name="Picture 2" descr="Image result for lungs">
              <a:extLst>
                <a:ext uri="{FF2B5EF4-FFF2-40B4-BE49-F238E27FC236}">
                  <a16:creationId xmlns:a16="http://schemas.microsoft.com/office/drawing/2014/main" id="{301FC09E-399A-43E9-B4C8-9E80C2AC39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462"/>
            <a:stretch/>
          </p:blipFill>
          <p:spPr bwMode="auto">
            <a:xfrm>
              <a:off x="14749" y="1"/>
              <a:ext cx="5104806" cy="3428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lungs">
              <a:extLst>
                <a:ext uri="{FF2B5EF4-FFF2-40B4-BE49-F238E27FC236}">
                  <a16:creationId xmlns:a16="http://schemas.microsoft.com/office/drawing/2014/main" id="{183F9432-B66B-4E7B-BBC7-EB0547E546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462"/>
            <a:stretch/>
          </p:blipFill>
          <p:spPr bwMode="auto">
            <a:xfrm>
              <a:off x="4834891" y="0"/>
              <a:ext cx="7358743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7344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8BA0CFA-A2DC-460C-97A2-F7A3A2D951C6}"/>
              </a:ext>
            </a:extLst>
          </p:cNvPr>
          <p:cNvSpPr/>
          <p:nvPr/>
        </p:nvSpPr>
        <p:spPr>
          <a:xfrm>
            <a:off x="4950944" y="606177"/>
            <a:ext cx="2780407" cy="526069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Title 7">
            <a:extLst>
              <a:ext uri="{FF2B5EF4-FFF2-40B4-BE49-F238E27FC236}">
                <a16:creationId xmlns:a16="http://schemas.microsoft.com/office/drawing/2014/main" id="{08E3BAFC-34E5-4421-8502-43CC66F98A4F}"/>
              </a:ext>
            </a:extLst>
          </p:cNvPr>
          <p:cNvSpPr txBox="1">
            <a:spLocks/>
          </p:cNvSpPr>
          <p:nvPr/>
        </p:nvSpPr>
        <p:spPr>
          <a:xfrm>
            <a:off x="5258652" y="42717"/>
            <a:ext cx="2956309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Trabajo realizado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2535F2-1E5F-4A6E-ACD5-D970947D7AB2}"/>
              </a:ext>
            </a:extLst>
          </p:cNvPr>
          <p:cNvSpPr/>
          <p:nvPr/>
        </p:nvSpPr>
        <p:spPr>
          <a:xfrm>
            <a:off x="1140361" y="661378"/>
            <a:ext cx="2305771" cy="415666"/>
          </a:xfrm>
          <a:prstGeom prst="rect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i="1" dirty="0">
                <a:solidFill>
                  <a:schemeClr val="tx1"/>
                </a:solidFill>
              </a:rPr>
              <a:t>Clasificación a partir de </a:t>
            </a:r>
            <a:r>
              <a:rPr lang="es-CO" i="1" dirty="0" err="1">
                <a:solidFill>
                  <a:schemeClr val="tx1"/>
                </a:solidFill>
              </a:rPr>
              <a:t>bounding</a:t>
            </a:r>
            <a:r>
              <a:rPr lang="es-CO" i="1" dirty="0">
                <a:solidFill>
                  <a:schemeClr val="tx1"/>
                </a:solidFill>
              </a:rPr>
              <a:t> boxes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62D6E8-D8E0-48F7-9C21-1B53F0F4C2A0}"/>
              </a:ext>
            </a:extLst>
          </p:cNvPr>
          <p:cNvSpPr/>
          <p:nvPr/>
        </p:nvSpPr>
        <p:spPr>
          <a:xfrm>
            <a:off x="9582984" y="661378"/>
            <a:ext cx="2305771" cy="415666"/>
          </a:xfrm>
          <a:prstGeom prst="rect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i="1" dirty="0">
                <a:solidFill>
                  <a:schemeClr val="tx1"/>
                </a:solidFill>
              </a:rPr>
              <a:t>Clasificación a partir de la imagen completa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646091-1E95-4EB4-AAB5-AEF5D7C1A875}"/>
              </a:ext>
            </a:extLst>
          </p:cNvPr>
          <p:cNvSpPr/>
          <p:nvPr/>
        </p:nvSpPr>
        <p:spPr>
          <a:xfrm>
            <a:off x="5005029" y="1340078"/>
            <a:ext cx="6419864" cy="5388323"/>
          </a:xfrm>
          <a:prstGeom prst="rect">
            <a:avLst/>
          </a:prstGeom>
          <a:solidFill>
            <a:schemeClr val="accent2">
              <a:lumMod val="50000"/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2B048D-C508-4134-A80E-E2B16B593418}"/>
              </a:ext>
            </a:extLst>
          </p:cNvPr>
          <p:cNvCxnSpPr>
            <a:stCxn id="5" idx="1"/>
            <a:endCxn id="21" idx="3"/>
          </p:cNvCxnSpPr>
          <p:nvPr/>
        </p:nvCxnSpPr>
        <p:spPr>
          <a:xfrm flipH="1" flipV="1">
            <a:off x="3446132" y="869211"/>
            <a:ext cx="150481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1AB45EA-EA6E-4DD3-9D8C-2727543BFAB0}"/>
              </a:ext>
            </a:extLst>
          </p:cNvPr>
          <p:cNvSpPr/>
          <p:nvPr/>
        </p:nvSpPr>
        <p:spPr>
          <a:xfrm>
            <a:off x="8711850" y="1467390"/>
            <a:ext cx="2566402" cy="4722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17C301-9170-438F-88B4-14043DDCAD76}"/>
              </a:ext>
            </a:extLst>
          </p:cNvPr>
          <p:cNvSpPr/>
          <p:nvPr/>
        </p:nvSpPr>
        <p:spPr>
          <a:xfrm>
            <a:off x="5269974" y="1484594"/>
            <a:ext cx="2566403" cy="4722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9" name="Picture 58" descr="A picture containing X-ray film&#10;&#10;Description generated with high confidence">
            <a:extLst>
              <a:ext uri="{FF2B5EF4-FFF2-40B4-BE49-F238E27FC236}">
                <a16:creationId xmlns:a16="http://schemas.microsoft.com/office/drawing/2014/main" id="{0A96E009-27CA-4849-8741-89EB4AF6A8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4" t="5823" r="47032" b="9318"/>
          <a:stretch/>
        </p:blipFill>
        <p:spPr>
          <a:xfrm>
            <a:off x="5288041" y="1484594"/>
            <a:ext cx="2465331" cy="472262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5BD745-478E-45B8-8D79-ACAC7D1D86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1" t="12088" r="8428" b="16969"/>
          <a:stretch/>
        </p:blipFill>
        <p:spPr>
          <a:xfrm>
            <a:off x="5842245" y="4782810"/>
            <a:ext cx="1791533" cy="12423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509A9E37-8D39-4C7D-9EEE-B0C316E84653}"/>
              </a:ext>
            </a:extLst>
          </p:cNvPr>
          <p:cNvSpPr/>
          <p:nvPr/>
        </p:nvSpPr>
        <p:spPr>
          <a:xfrm>
            <a:off x="5842244" y="4800324"/>
            <a:ext cx="1791534" cy="120924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2" name="Picture 61" descr="A picture containing X-ray film&#10;&#10;Description generated with very high confidence">
            <a:extLst>
              <a:ext uri="{FF2B5EF4-FFF2-40B4-BE49-F238E27FC236}">
                <a16:creationId xmlns:a16="http://schemas.microsoft.com/office/drawing/2014/main" id="{6C956811-92A8-4824-8B20-4955635C7F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1" t="5411" r="44768" b="9122"/>
          <a:stretch/>
        </p:blipFill>
        <p:spPr>
          <a:xfrm>
            <a:off x="8516608" y="1467390"/>
            <a:ext cx="2643336" cy="472262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F21D98E-D4BB-42CE-BA6B-D1C14DFA0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3" t="7620" r="35917" b="11172"/>
          <a:stretch/>
        </p:blipFill>
        <p:spPr>
          <a:xfrm>
            <a:off x="10149846" y="3132591"/>
            <a:ext cx="675161" cy="181793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9BD5CBF-13BD-4129-B2E7-805C1A36DB18}"/>
              </a:ext>
            </a:extLst>
          </p:cNvPr>
          <p:cNvSpPr/>
          <p:nvPr/>
        </p:nvSpPr>
        <p:spPr>
          <a:xfrm>
            <a:off x="10134926" y="3103505"/>
            <a:ext cx="690081" cy="18179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EDBB2D-33E5-464F-A758-05A7311DFF64}"/>
              </a:ext>
            </a:extLst>
          </p:cNvPr>
          <p:cNvGrpSpPr/>
          <p:nvPr/>
        </p:nvGrpSpPr>
        <p:grpSpPr>
          <a:xfrm>
            <a:off x="5149529" y="6287635"/>
            <a:ext cx="2807291" cy="299024"/>
            <a:chOff x="3439946" y="2233205"/>
            <a:chExt cx="2312542" cy="56604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A2E7785-1EEF-4510-8E48-5C28C1B81DBF}"/>
                </a:ext>
              </a:extLst>
            </p:cNvPr>
            <p:cNvSpPr/>
            <p:nvPr/>
          </p:nvSpPr>
          <p:spPr>
            <a:xfrm>
              <a:off x="3446132" y="2233205"/>
              <a:ext cx="2306356" cy="566041"/>
            </a:xfrm>
            <a:prstGeom prst="rect">
              <a:avLst/>
            </a:prstGeom>
            <a:solidFill>
              <a:schemeClr val="bg2">
                <a:alpha val="50196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Content Placeholder 2">
              <a:extLst>
                <a:ext uri="{FF2B5EF4-FFF2-40B4-BE49-F238E27FC236}">
                  <a16:creationId xmlns:a16="http://schemas.microsoft.com/office/drawing/2014/main" id="{78C5235A-8C4F-4189-B308-D44C487224C9}"/>
                </a:ext>
              </a:extLst>
            </p:cNvPr>
            <p:cNvSpPr txBox="1">
              <a:spLocks/>
            </p:cNvSpPr>
            <p:nvPr/>
          </p:nvSpPr>
          <p:spPr>
            <a:xfrm>
              <a:off x="3439946" y="2312040"/>
              <a:ext cx="2192516" cy="48720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CO" sz="2000" b="1" i="1" dirty="0"/>
                <a:t>Pulmón con neumonía</a:t>
              </a:r>
              <a:endParaRPr lang="es-CO" sz="1800" b="1" i="1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684034B-0768-4DBB-B105-706FD6AA35B1}"/>
              </a:ext>
            </a:extLst>
          </p:cNvPr>
          <p:cNvGrpSpPr/>
          <p:nvPr/>
        </p:nvGrpSpPr>
        <p:grpSpPr>
          <a:xfrm>
            <a:off x="8516608" y="6276995"/>
            <a:ext cx="2807291" cy="299024"/>
            <a:chOff x="3439946" y="2233205"/>
            <a:chExt cx="2312542" cy="566041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AD30BBE-037C-4D33-B308-DC0D42E10A7F}"/>
                </a:ext>
              </a:extLst>
            </p:cNvPr>
            <p:cNvSpPr/>
            <p:nvPr/>
          </p:nvSpPr>
          <p:spPr>
            <a:xfrm>
              <a:off x="3446132" y="2233205"/>
              <a:ext cx="2306356" cy="566041"/>
            </a:xfrm>
            <a:prstGeom prst="rect">
              <a:avLst/>
            </a:prstGeom>
            <a:solidFill>
              <a:schemeClr val="bg2">
                <a:alpha val="50196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Content Placeholder 2">
              <a:extLst>
                <a:ext uri="{FF2B5EF4-FFF2-40B4-BE49-F238E27FC236}">
                  <a16:creationId xmlns:a16="http://schemas.microsoft.com/office/drawing/2014/main" id="{BB07BC65-4C28-4259-B4FA-A89D7AF23AA2}"/>
                </a:ext>
              </a:extLst>
            </p:cNvPr>
            <p:cNvSpPr txBox="1">
              <a:spLocks/>
            </p:cNvSpPr>
            <p:nvPr/>
          </p:nvSpPr>
          <p:spPr>
            <a:xfrm>
              <a:off x="3439946" y="2312040"/>
              <a:ext cx="2192516" cy="48720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CO" sz="2000" b="1" i="1" dirty="0"/>
                <a:t>Pulmón Sano</a:t>
              </a:r>
              <a:endParaRPr lang="es-CO" sz="1800" b="1" i="1" dirty="0"/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6A4B66B-2086-42FD-92FB-7BA71B17526B}"/>
              </a:ext>
            </a:extLst>
          </p:cNvPr>
          <p:cNvCxnSpPr>
            <a:stCxn id="5" idx="3"/>
            <a:endCxn id="38" idx="1"/>
          </p:cNvCxnSpPr>
          <p:nvPr/>
        </p:nvCxnSpPr>
        <p:spPr>
          <a:xfrm flipV="1">
            <a:off x="7731351" y="869211"/>
            <a:ext cx="185163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C322CB86-28C9-414D-9793-03DC81CF6D99}"/>
              </a:ext>
            </a:extLst>
          </p:cNvPr>
          <p:cNvSpPr/>
          <p:nvPr/>
        </p:nvSpPr>
        <p:spPr>
          <a:xfrm>
            <a:off x="563599" y="1625295"/>
            <a:ext cx="3724961" cy="92171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CBDD465C-C999-47B0-8D9E-794717021ED0}"/>
              </a:ext>
            </a:extLst>
          </p:cNvPr>
          <p:cNvSpPr txBox="1">
            <a:spLocks/>
          </p:cNvSpPr>
          <p:nvPr/>
        </p:nvSpPr>
        <p:spPr>
          <a:xfrm>
            <a:off x="675359" y="1731242"/>
            <a:ext cx="3501442" cy="815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 Se extrae el </a:t>
            </a:r>
            <a:r>
              <a:rPr lang="es-CO" sz="1800" b="1" i="1" dirty="0" err="1"/>
              <a:t>bounding</a:t>
            </a:r>
            <a:r>
              <a:rPr lang="es-CO" sz="1800" b="1" i="1" dirty="0"/>
              <a:t> box</a:t>
            </a:r>
            <a:r>
              <a:rPr lang="es-CO" sz="1800" i="1" dirty="0"/>
              <a:t> de la imagen y se redimensiona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7DAE392A-D16F-4250-97B8-D47425B9F84B}"/>
              </a:ext>
            </a:extLst>
          </p:cNvPr>
          <p:cNvSpPr txBox="1">
            <a:spLocks/>
          </p:cNvSpPr>
          <p:nvPr/>
        </p:nvSpPr>
        <p:spPr>
          <a:xfrm>
            <a:off x="792048" y="2895209"/>
            <a:ext cx="4066339" cy="188760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 dirty="0"/>
              <a:t>Anotaciones (Si es positiva)</a:t>
            </a:r>
          </a:p>
          <a:p>
            <a:r>
              <a:rPr lang="es-CO" sz="1800" dirty="0"/>
              <a:t>Coordenadas (Si es negativa)</a:t>
            </a:r>
          </a:p>
          <a:p>
            <a:pPr lvl="1"/>
            <a:r>
              <a:rPr lang="es-CO" sz="1400" dirty="0"/>
              <a:t>(</a:t>
            </a:r>
            <a:r>
              <a:rPr lang="es-CO" sz="1400" dirty="0" err="1"/>
              <a:t>x,y</a:t>
            </a:r>
            <a:r>
              <a:rPr lang="es-CO" sz="1400" dirty="0"/>
              <a:t>)=(300,700)</a:t>
            </a:r>
          </a:p>
          <a:p>
            <a:pPr lvl="1"/>
            <a:r>
              <a:rPr lang="es-CO" sz="1400" dirty="0" err="1"/>
              <a:t>Heigth</a:t>
            </a:r>
            <a:r>
              <a:rPr lang="es-CO" sz="1400" dirty="0"/>
              <a:t>=450</a:t>
            </a:r>
          </a:p>
          <a:p>
            <a:pPr lvl="1"/>
            <a:r>
              <a:rPr lang="es-CO" sz="1400" dirty="0" err="1"/>
              <a:t>Width</a:t>
            </a:r>
            <a:r>
              <a:rPr lang="es-CO" sz="1400" dirty="0"/>
              <a:t> =170</a:t>
            </a:r>
          </a:p>
          <a:p>
            <a:endParaRPr lang="es-CO" sz="18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5FCDE2-CA38-43C3-86A4-19AFDF40137A}"/>
              </a:ext>
            </a:extLst>
          </p:cNvPr>
          <p:cNvCxnSpPr>
            <a:cxnSpLocks/>
          </p:cNvCxnSpPr>
          <p:nvPr/>
        </p:nvCxnSpPr>
        <p:spPr>
          <a:xfrm flipH="1">
            <a:off x="2293246" y="1251855"/>
            <a:ext cx="1" cy="407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219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7" grpId="0" animBg="1"/>
      <p:bldP spid="50" grpId="0" animBg="1"/>
      <p:bldP spid="61" grpId="0" animBg="1"/>
      <p:bldP spid="64" grpId="0" animBg="1"/>
      <p:bldP spid="68" grpId="0" animBg="1"/>
      <p:bldP spid="69" grpId="0"/>
      <p:bldP spid="7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8BA0CFA-A2DC-460C-97A2-F7A3A2D951C6}"/>
              </a:ext>
            </a:extLst>
          </p:cNvPr>
          <p:cNvSpPr/>
          <p:nvPr/>
        </p:nvSpPr>
        <p:spPr>
          <a:xfrm>
            <a:off x="4950944" y="606177"/>
            <a:ext cx="2780407" cy="526069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Title 7">
            <a:extLst>
              <a:ext uri="{FF2B5EF4-FFF2-40B4-BE49-F238E27FC236}">
                <a16:creationId xmlns:a16="http://schemas.microsoft.com/office/drawing/2014/main" id="{08E3BAFC-34E5-4421-8502-43CC66F98A4F}"/>
              </a:ext>
            </a:extLst>
          </p:cNvPr>
          <p:cNvSpPr txBox="1">
            <a:spLocks/>
          </p:cNvSpPr>
          <p:nvPr/>
        </p:nvSpPr>
        <p:spPr>
          <a:xfrm>
            <a:off x="5258652" y="42717"/>
            <a:ext cx="2956309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Trabajo realizado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2535F2-1E5F-4A6E-ACD5-D970947D7AB2}"/>
              </a:ext>
            </a:extLst>
          </p:cNvPr>
          <p:cNvSpPr/>
          <p:nvPr/>
        </p:nvSpPr>
        <p:spPr>
          <a:xfrm>
            <a:off x="1140361" y="661378"/>
            <a:ext cx="2305771" cy="415666"/>
          </a:xfrm>
          <a:prstGeom prst="rect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i="1" dirty="0">
                <a:solidFill>
                  <a:schemeClr val="tx1"/>
                </a:solidFill>
              </a:rPr>
              <a:t>Clasificación a partir de </a:t>
            </a:r>
            <a:r>
              <a:rPr lang="es-CO" i="1" dirty="0" err="1">
                <a:solidFill>
                  <a:schemeClr val="tx1"/>
                </a:solidFill>
              </a:rPr>
              <a:t>bounding</a:t>
            </a:r>
            <a:r>
              <a:rPr lang="es-CO" i="1" dirty="0">
                <a:solidFill>
                  <a:schemeClr val="tx1"/>
                </a:solidFill>
              </a:rPr>
              <a:t> boxes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62D6E8-D8E0-48F7-9C21-1B53F0F4C2A0}"/>
              </a:ext>
            </a:extLst>
          </p:cNvPr>
          <p:cNvSpPr/>
          <p:nvPr/>
        </p:nvSpPr>
        <p:spPr>
          <a:xfrm>
            <a:off x="9582984" y="661378"/>
            <a:ext cx="2305771" cy="415666"/>
          </a:xfrm>
          <a:prstGeom prst="rect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i="1" dirty="0">
                <a:solidFill>
                  <a:schemeClr val="tx1"/>
                </a:solidFill>
              </a:rPr>
              <a:t>Clasificación a partir de la imagen completa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646091-1E95-4EB4-AAB5-AEF5D7C1A875}"/>
              </a:ext>
            </a:extLst>
          </p:cNvPr>
          <p:cNvSpPr/>
          <p:nvPr/>
        </p:nvSpPr>
        <p:spPr>
          <a:xfrm>
            <a:off x="5005029" y="1340078"/>
            <a:ext cx="6419864" cy="5388323"/>
          </a:xfrm>
          <a:prstGeom prst="rect">
            <a:avLst/>
          </a:prstGeom>
          <a:solidFill>
            <a:schemeClr val="accent2">
              <a:lumMod val="50000"/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2B048D-C508-4134-A80E-E2B16B593418}"/>
              </a:ext>
            </a:extLst>
          </p:cNvPr>
          <p:cNvCxnSpPr>
            <a:stCxn id="5" idx="1"/>
            <a:endCxn id="21" idx="3"/>
          </p:cNvCxnSpPr>
          <p:nvPr/>
        </p:nvCxnSpPr>
        <p:spPr>
          <a:xfrm flipH="1" flipV="1">
            <a:off x="3446132" y="869211"/>
            <a:ext cx="150481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1AB45EA-EA6E-4DD3-9D8C-2727543BFAB0}"/>
              </a:ext>
            </a:extLst>
          </p:cNvPr>
          <p:cNvSpPr/>
          <p:nvPr/>
        </p:nvSpPr>
        <p:spPr>
          <a:xfrm>
            <a:off x="8711850" y="1467390"/>
            <a:ext cx="2566402" cy="4722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17C301-9170-438F-88B4-14043DDCAD76}"/>
              </a:ext>
            </a:extLst>
          </p:cNvPr>
          <p:cNvSpPr/>
          <p:nvPr/>
        </p:nvSpPr>
        <p:spPr>
          <a:xfrm>
            <a:off x="5269974" y="1484594"/>
            <a:ext cx="2566403" cy="4722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9" name="Picture 58" descr="A picture containing X-ray film&#10;&#10;Description generated with high confidence">
            <a:extLst>
              <a:ext uri="{FF2B5EF4-FFF2-40B4-BE49-F238E27FC236}">
                <a16:creationId xmlns:a16="http://schemas.microsoft.com/office/drawing/2014/main" id="{0A96E009-27CA-4849-8741-89EB4AF6A8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4" t="5823" r="47032" b="9318"/>
          <a:stretch/>
        </p:blipFill>
        <p:spPr>
          <a:xfrm>
            <a:off x="5288041" y="1484594"/>
            <a:ext cx="2465331" cy="472262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5BD745-478E-45B8-8D79-ACAC7D1D86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1" t="12088" r="8428" b="16969"/>
          <a:stretch/>
        </p:blipFill>
        <p:spPr>
          <a:xfrm>
            <a:off x="5193228" y="2148063"/>
            <a:ext cx="2755705" cy="191088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509A9E37-8D39-4C7D-9EEE-B0C316E84653}"/>
              </a:ext>
            </a:extLst>
          </p:cNvPr>
          <p:cNvSpPr/>
          <p:nvPr/>
        </p:nvSpPr>
        <p:spPr>
          <a:xfrm>
            <a:off x="5842244" y="4800324"/>
            <a:ext cx="1791534" cy="120924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2" name="Picture 61" descr="A picture containing X-ray film&#10;&#10;Description generated with very high confidence">
            <a:extLst>
              <a:ext uri="{FF2B5EF4-FFF2-40B4-BE49-F238E27FC236}">
                <a16:creationId xmlns:a16="http://schemas.microsoft.com/office/drawing/2014/main" id="{6C956811-92A8-4824-8B20-4955635C7F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1" t="5411" r="44768" b="9122"/>
          <a:stretch/>
        </p:blipFill>
        <p:spPr>
          <a:xfrm>
            <a:off x="8516608" y="1467390"/>
            <a:ext cx="2643336" cy="472262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F21D98E-D4BB-42CE-BA6B-D1C14DFA0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3" t="7620" r="35917" b="11172"/>
          <a:stretch/>
        </p:blipFill>
        <p:spPr>
          <a:xfrm>
            <a:off x="8921872" y="2241017"/>
            <a:ext cx="675161" cy="181793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9BD5CBF-13BD-4129-B2E7-805C1A36DB18}"/>
              </a:ext>
            </a:extLst>
          </p:cNvPr>
          <p:cNvSpPr/>
          <p:nvPr/>
        </p:nvSpPr>
        <p:spPr>
          <a:xfrm>
            <a:off x="10134926" y="3103505"/>
            <a:ext cx="690081" cy="18179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EDBB2D-33E5-464F-A758-05A7311DFF64}"/>
              </a:ext>
            </a:extLst>
          </p:cNvPr>
          <p:cNvGrpSpPr/>
          <p:nvPr/>
        </p:nvGrpSpPr>
        <p:grpSpPr>
          <a:xfrm>
            <a:off x="5149529" y="6287635"/>
            <a:ext cx="2807291" cy="299024"/>
            <a:chOff x="3439946" y="2233205"/>
            <a:chExt cx="2312542" cy="56604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A2E7785-1EEF-4510-8E48-5C28C1B81DBF}"/>
                </a:ext>
              </a:extLst>
            </p:cNvPr>
            <p:cNvSpPr/>
            <p:nvPr/>
          </p:nvSpPr>
          <p:spPr>
            <a:xfrm>
              <a:off x="3446132" y="2233205"/>
              <a:ext cx="2306356" cy="566041"/>
            </a:xfrm>
            <a:prstGeom prst="rect">
              <a:avLst/>
            </a:prstGeom>
            <a:solidFill>
              <a:schemeClr val="bg2">
                <a:alpha val="50196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Content Placeholder 2">
              <a:extLst>
                <a:ext uri="{FF2B5EF4-FFF2-40B4-BE49-F238E27FC236}">
                  <a16:creationId xmlns:a16="http://schemas.microsoft.com/office/drawing/2014/main" id="{78C5235A-8C4F-4189-B308-D44C487224C9}"/>
                </a:ext>
              </a:extLst>
            </p:cNvPr>
            <p:cNvSpPr txBox="1">
              <a:spLocks/>
            </p:cNvSpPr>
            <p:nvPr/>
          </p:nvSpPr>
          <p:spPr>
            <a:xfrm>
              <a:off x="3439946" y="2312040"/>
              <a:ext cx="2192516" cy="48720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CO" sz="2000" b="1" i="1" dirty="0"/>
                <a:t>Pulmón con neumonía</a:t>
              </a:r>
              <a:endParaRPr lang="es-CO" sz="1800" b="1" i="1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684034B-0768-4DBB-B105-706FD6AA35B1}"/>
              </a:ext>
            </a:extLst>
          </p:cNvPr>
          <p:cNvGrpSpPr/>
          <p:nvPr/>
        </p:nvGrpSpPr>
        <p:grpSpPr>
          <a:xfrm>
            <a:off x="8516608" y="6276995"/>
            <a:ext cx="2807291" cy="299024"/>
            <a:chOff x="3439946" y="2233205"/>
            <a:chExt cx="2312542" cy="566041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AD30BBE-037C-4D33-B308-DC0D42E10A7F}"/>
                </a:ext>
              </a:extLst>
            </p:cNvPr>
            <p:cNvSpPr/>
            <p:nvPr/>
          </p:nvSpPr>
          <p:spPr>
            <a:xfrm>
              <a:off x="3446132" y="2233205"/>
              <a:ext cx="2306356" cy="566041"/>
            </a:xfrm>
            <a:prstGeom prst="rect">
              <a:avLst/>
            </a:prstGeom>
            <a:solidFill>
              <a:schemeClr val="bg2">
                <a:alpha val="50196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Content Placeholder 2">
              <a:extLst>
                <a:ext uri="{FF2B5EF4-FFF2-40B4-BE49-F238E27FC236}">
                  <a16:creationId xmlns:a16="http://schemas.microsoft.com/office/drawing/2014/main" id="{BB07BC65-4C28-4259-B4FA-A89D7AF23AA2}"/>
                </a:ext>
              </a:extLst>
            </p:cNvPr>
            <p:cNvSpPr txBox="1">
              <a:spLocks/>
            </p:cNvSpPr>
            <p:nvPr/>
          </p:nvSpPr>
          <p:spPr>
            <a:xfrm>
              <a:off x="3439946" y="2312040"/>
              <a:ext cx="2192516" cy="48720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CO" sz="2000" b="1" i="1" dirty="0"/>
                <a:t>Pulmón Sano</a:t>
              </a:r>
              <a:endParaRPr lang="es-CO" sz="1800" b="1" i="1" dirty="0"/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6A4B66B-2086-42FD-92FB-7BA71B17526B}"/>
              </a:ext>
            </a:extLst>
          </p:cNvPr>
          <p:cNvCxnSpPr>
            <a:stCxn id="5" idx="3"/>
            <a:endCxn id="38" idx="1"/>
          </p:cNvCxnSpPr>
          <p:nvPr/>
        </p:nvCxnSpPr>
        <p:spPr>
          <a:xfrm flipV="1">
            <a:off x="7731351" y="869211"/>
            <a:ext cx="185163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C322CB86-28C9-414D-9793-03DC81CF6D99}"/>
              </a:ext>
            </a:extLst>
          </p:cNvPr>
          <p:cNvSpPr/>
          <p:nvPr/>
        </p:nvSpPr>
        <p:spPr>
          <a:xfrm>
            <a:off x="563599" y="1625295"/>
            <a:ext cx="3724961" cy="92171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CBDD465C-C999-47B0-8D9E-794717021ED0}"/>
              </a:ext>
            </a:extLst>
          </p:cNvPr>
          <p:cNvSpPr txBox="1">
            <a:spLocks/>
          </p:cNvSpPr>
          <p:nvPr/>
        </p:nvSpPr>
        <p:spPr>
          <a:xfrm>
            <a:off x="675359" y="1731242"/>
            <a:ext cx="3501442" cy="815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 Se extrae el </a:t>
            </a:r>
            <a:r>
              <a:rPr lang="es-CO" sz="1800" b="1" i="1" dirty="0" err="1"/>
              <a:t>bounding</a:t>
            </a:r>
            <a:r>
              <a:rPr lang="es-CO" sz="1800" b="1" i="1" dirty="0"/>
              <a:t> box</a:t>
            </a:r>
            <a:r>
              <a:rPr lang="es-CO" sz="1800" i="1" dirty="0"/>
              <a:t> de la imagen y se redimensiona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5FCDE2-CA38-43C3-86A4-19AFDF40137A}"/>
              </a:ext>
            </a:extLst>
          </p:cNvPr>
          <p:cNvCxnSpPr>
            <a:cxnSpLocks/>
          </p:cNvCxnSpPr>
          <p:nvPr/>
        </p:nvCxnSpPr>
        <p:spPr>
          <a:xfrm flipH="1">
            <a:off x="2293246" y="1251855"/>
            <a:ext cx="1" cy="407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3EE2BB7-2E47-4383-93BA-F2E0381FC7F9}"/>
              </a:ext>
            </a:extLst>
          </p:cNvPr>
          <p:cNvSpPr txBox="1">
            <a:spLocks/>
          </p:cNvSpPr>
          <p:nvPr/>
        </p:nvSpPr>
        <p:spPr>
          <a:xfrm>
            <a:off x="792048" y="2895209"/>
            <a:ext cx="4066339" cy="188760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 dirty="0"/>
              <a:t>Anotaciones (Si es positiva)</a:t>
            </a:r>
          </a:p>
          <a:p>
            <a:r>
              <a:rPr lang="es-CO" sz="1800" dirty="0"/>
              <a:t>Coordenadas (Si es negativa)</a:t>
            </a:r>
          </a:p>
          <a:p>
            <a:pPr lvl="1"/>
            <a:r>
              <a:rPr lang="es-CO" sz="1400" dirty="0"/>
              <a:t>(</a:t>
            </a:r>
            <a:r>
              <a:rPr lang="es-CO" sz="1400" dirty="0" err="1"/>
              <a:t>x,y</a:t>
            </a:r>
            <a:r>
              <a:rPr lang="es-CO" sz="1400" dirty="0"/>
              <a:t>)=(300,700)</a:t>
            </a:r>
          </a:p>
          <a:p>
            <a:pPr lvl="1"/>
            <a:r>
              <a:rPr lang="es-CO" sz="1400" dirty="0" err="1"/>
              <a:t>Heigth</a:t>
            </a:r>
            <a:r>
              <a:rPr lang="es-CO" sz="1400" dirty="0"/>
              <a:t>=450</a:t>
            </a:r>
          </a:p>
          <a:p>
            <a:pPr lvl="1"/>
            <a:r>
              <a:rPr lang="es-CO" sz="1400" dirty="0"/>
              <a:t>Wide =170</a:t>
            </a:r>
          </a:p>
          <a:p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1637520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8BA0CFA-A2DC-460C-97A2-F7A3A2D951C6}"/>
              </a:ext>
            </a:extLst>
          </p:cNvPr>
          <p:cNvSpPr/>
          <p:nvPr/>
        </p:nvSpPr>
        <p:spPr>
          <a:xfrm>
            <a:off x="4950944" y="606177"/>
            <a:ext cx="2780407" cy="526069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Title 7">
            <a:extLst>
              <a:ext uri="{FF2B5EF4-FFF2-40B4-BE49-F238E27FC236}">
                <a16:creationId xmlns:a16="http://schemas.microsoft.com/office/drawing/2014/main" id="{08E3BAFC-34E5-4421-8502-43CC66F98A4F}"/>
              </a:ext>
            </a:extLst>
          </p:cNvPr>
          <p:cNvSpPr txBox="1">
            <a:spLocks/>
          </p:cNvSpPr>
          <p:nvPr/>
        </p:nvSpPr>
        <p:spPr>
          <a:xfrm>
            <a:off x="5258652" y="42717"/>
            <a:ext cx="2956309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Trabajo realizado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2535F2-1E5F-4A6E-ACD5-D970947D7AB2}"/>
              </a:ext>
            </a:extLst>
          </p:cNvPr>
          <p:cNvSpPr/>
          <p:nvPr/>
        </p:nvSpPr>
        <p:spPr>
          <a:xfrm>
            <a:off x="1140361" y="661378"/>
            <a:ext cx="2305771" cy="415666"/>
          </a:xfrm>
          <a:prstGeom prst="rect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i="1" dirty="0">
                <a:solidFill>
                  <a:schemeClr val="tx1"/>
                </a:solidFill>
              </a:rPr>
              <a:t>Clasificación a partir de </a:t>
            </a:r>
            <a:r>
              <a:rPr lang="es-CO" i="1" dirty="0" err="1">
                <a:solidFill>
                  <a:schemeClr val="tx1"/>
                </a:solidFill>
              </a:rPr>
              <a:t>bounding</a:t>
            </a:r>
            <a:r>
              <a:rPr lang="es-CO" i="1" dirty="0">
                <a:solidFill>
                  <a:schemeClr val="tx1"/>
                </a:solidFill>
              </a:rPr>
              <a:t> boxes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62D6E8-D8E0-48F7-9C21-1B53F0F4C2A0}"/>
              </a:ext>
            </a:extLst>
          </p:cNvPr>
          <p:cNvSpPr/>
          <p:nvPr/>
        </p:nvSpPr>
        <p:spPr>
          <a:xfrm>
            <a:off x="9582984" y="661378"/>
            <a:ext cx="2305771" cy="415666"/>
          </a:xfrm>
          <a:prstGeom prst="rect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i="1" dirty="0">
                <a:solidFill>
                  <a:schemeClr val="tx1"/>
                </a:solidFill>
              </a:rPr>
              <a:t>Clasificación a partir de la imagen completa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646091-1E95-4EB4-AAB5-AEF5D7C1A875}"/>
              </a:ext>
            </a:extLst>
          </p:cNvPr>
          <p:cNvSpPr/>
          <p:nvPr/>
        </p:nvSpPr>
        <p:spPr>
          <a:xfrm>
            <a:off x="5005029" y="1340078"/>
            <a:ext cx="6419864" cy="5388323"/>
          </a:xfrm>
          <a:prstGeom prst="rect">
            <a:avLst/>
          </a:prstGeom>
          <a:solidFill>
            <a:schemeClr val="accent2">
              <a:lumMod val="50000"/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2B048D-C508-4134-A80E-E2B16B593418}"/>
              </a:ext>
            </a:extLst>
          </p:cNvPr>
          <p:cNvCxnSpPr>
            <a:stCxn id="5" idx="1"/>
            <a:endCxn id="21" idx="3"/>
          </p:cNvCxnSpPr>
          <p:nvPr/>
        </p:nvCxnSpPr>
        <p:spPr>
          <a:xfrm flipH="1" flipV="1">
            <a:off x="3446132" y="869211"/>
            <a:ext cx="150481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1AB45EA-EA6E-4DD3-9D8C-2727543BFAB0}"/>
              </a:ext>
            </a:extLst>
          </p:cNvPr>
          <p:cNvSpPr/>
          <p:nvPr/>
        </p:nvSpPr>
        <p:spPr>
          <a:xfrm>
            <a:off x="8711850" y="1467390"/>
            <a:ext cx="2566402" cy="4722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17C301-9170-438F-88B4-14043DDCAD76}"/>
              </a:ext>
            </a:extLst>
          </p:cNvPr>
          <p:cNvSpPr/>
          <p:nvPr/>
        </p:nvSpPr>
        <p:spPr>
          <a:xfrm>
            <a:off x="5269974" y="1484594"/>
            <a:ext cx="2566403" cy="4722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9" name="Picture 58" descr="A picture containing X-ray film&#10;&#10;Description generated with high confidence">
            <a:extLst>
              <a:ext uri="{FF2B5EF4-FFF2-40B4-BE49-F238E27FC236}">
                <a16:creationId xmlns:a16="http://schemas.microsoft.com/office/drawing/2014/main" id="{0A96E009-27CA-4849-8741-89EB4AF6A8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4" t="5823" r="47032" b="9318"/>
          <a:stretch/>
        </p:blipFill>
        <p:spPr>
          <a:xfrm>
            <a:off x="5288041" y="1484594"/>
            <a:ext cx="2465331" cy="472262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5BD745-478E-45B8-8D79-ACAC7D1D86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1" t="12088" r="8428" b="16969"/>
          <a:stretch/>
        </p:blipFill>
        <p:spPr>
          <a:xfrm>
            <a:off x="5501614" y="2101585"/>
            <a:ext cx="2124741" cy="191088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509A9E37-8D39-4C7D-9EEE-B0C316E84653}"/>
              </a:ext>
            </a:extLst>
          </p:cNvPr>
          <p:cNvSpPr/>
          <p:nvPr/>
        </p:nvSpPr>
        <p:spPr>
          <a:xfrm>
            <a:off x="5842244" y="4800324"/>
            <a:ext cx="1791534" cy="120924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2" name="Picture 61" descr="A picture containing X-ray film&#10;&#10;Description generated with very high confidence">
            <a:extLst>
              <a:ext uri="{FF2B5EF4-FFF2-40B4-BE49-F238E27FC236}">
                <a16:creationId xmlns:a16="http://schemas.microsoft.com/office/drawing/2014/main" id="{6C956811-92A8-4824-8B20-4955635C7F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1" t="5411" r="44768" b="9122"/>
          <a:stretch/>
        </p:blipFill>
        <p:spPr>
          <a:xfrm>
            <a:off x="8516608" y="1467390"/>
            <a:ext cx="2643336" cy="4722627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9BD5CBF-13BD-4129-B2E7-805C1A36DB18}"/>
              </a:ext>
            </a:extLst>
          </p:cNvPr>
          <p:cNvSpPr/>
          <p:nvPr/>
        </p:nvSpPr>
        <p:spPr>
          <a:xfrm>
            <a:off x="10134926" y="3103505"/>
            <a:ext cx="690081" cy="18179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EDBB2D-33E5-464F-A758-05A7311DFF64}"/>
              </a:ext>
            </a:extLst>
          </p:cNvPr>
          <p:cNvGrpSpPr/>
          <p:nvPr/>
        </p:nvGrpSpPr>
        <p:grpSpPr>
          <a:xfrm>
            <a:off x="5149529" y="6287635"/>
            <a:ext cx="2807291" cy="299024"/>
            <a:chOff x="3439946" y="2233205"/>
            <a:chExt cx="2312542" cy="56604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A2E7785-1EEF-4510-8E48-5C28C1B81DBF}"/>
                </a:ext>
              </a:extLst>
            </p:cNvPr>
            <p:cNvSpPr/>
            <p:nvPr/>
          </p:nvSpPr>
          <p:spPr>
            <a:xfrm>
              <a:off x="3446132" y="2233205"/>
              <a:ext cx="2306356" cy="566041"/>
            </a:xfrm>
            <a:prstGeom prst="rect">
              <a:avLst/>
            </a:prstGeom>
            <a:solidFill>
              <a:schemeClr val="bg2">
                <a:alpha val="50196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Content Placeholder 2">
              <a:extLst>
                <a:ext uri="{FF2B5EF4-FFF2-40B4-BE49-F238E27FC236}">
                  <a16:creationId xmlns:a16="http://schemas.microsoft.com/office/drawing/2014/main" id="{78C5235A-8C4F-4189-B308-D44C487224C9}"/>
                </a:ext>
              </a:extLst>
            </p:cNvPr>
            <p:cNvSpPr txBox="1">
              <a:spLocks/>
            </p:cNvSpPr>
            <p:nvPr/>
          </p:nvSpPr>
          <p:spPr>
            <a:xfrm>
              <a:off x="3439946" y="2312040"/>
              <a:ext cx="2192516" cy="48720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CO" sz="2000" b="1" i="1" dirty="0"/>
                <a:t>Pulmón con neumonía</a:t>
              </a:r>
              <a:endParaRPr lang="es-CO" sz="1800" b="1" i="1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684034B-0768-4DBB-B105-706FD6AA35B1}"/>
              </a:ext>
            </a:extLst>
          </p:cNvPr>
          <p:cNvGrpSpPr/>
          <p:nvPr/>
        </p:nvGrpSpPr>
        <p:grpSpPr>
          <a:xfrm>
            <a:off x="8516608" y="6276995"/>
            <a:ext cx="2807291" cy="299024"/>
            <a:chOff x="3439946" y="2233205"/>
            <a:chExt cx="2312542" cy="566041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AD30BBE-037C-4D33-B308-DC0D42E10A7F}"/>
                </a:ext>
              </a:extLst>
            </p:cNvPr>
            <p:cNvSpPr/>
            <p:nvPr/>
          </p:nvSpPr>
          <p:spPr>
            <a:xfrm>
              <a:off x="3446132" y="2233205"/>
              <a:ext cx="2306356" cy="566041"/>
            </a:xfrm>
            <a:prstGeom prst="rect">
              <a:avLst/>
            </a:prstGeom>
            <a:solidFill>
              <a:schemeClr val="bg2">
                <a:alpha val="50196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Content Placeholder 2">
              <a:extLst>
                <a:ext uri="{FF2B5EF4-FFF2-40B4-BE49-F238E27FC236}">
                  <a16:creationId xmlns:a16="http://schemas.microsoft.com/office/drawing/2014/main" id="{BB07BC65-4C28-4259-B4FA-A89D7AF23AA2}"/>
                </a:ext>
              </a:extLst>
            </p:cNvPr>
            <p:cNvSpPr txBox="1">
              <a:spLocks/>
            </p:cNvSpPr>
            <p:nvPr/>
          </p:nvSpPr>
          <p:spPr>
            <a:xfrm>
              <a:off x="3439946" y="2312040"/>
              <a:ext cx="2192516" cy="48720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CO" sz="2000" b="1" i="1" dirty="0"/>
                <a:t>Pulmón Sano</a:t>
              </a:r>
              <a:endParaRPr lang="es-CO" sz="1800" b="1" i="1" dirty="0"/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6A4B66B-2086-42FD-92FB-7BA71B17526B}"/>
              </a:ext>
            </a:extLst>
          </p:cNvPr>
          <p:cNvCxnSpPr>
            <a:stCxn id="5" idx="3"/>
            <a:endCxn id="38" idx="1"/>
          </p:cNvCxnSpPr>
          <p:nvPr/>
        </p:nvCxnSpPr>
        <p:spPr>
          <a:xfrm flipV="1">
            <a:off x="7731351" y="869211"/>
            <a:ext cx="185163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C322CB86-28C9-414D-9793-03DC81CF6D99}"/>
              </a:ext>
            </a:extLst>
          </p:cNvPr>
          <p:cNvSpPr/>
          <p:nvPr/>
        </p:nvSpPr>
        <p:spPr>
          <a:xfrm>
            <a:off x="563599" y="3075719"/>
            <a:ext cx="3724961" cy="92171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CBDD465C-C999-47B0-8D9E-794717021ED0}"/>
              </a:ext>
            </a:extLst>
          </p:cNvPr>
          <p:cNvSpPr txBox="1">
            <a:spLocks/>
          </p:cNvSpPr>
          <p:nvPr/>
        </p:nvSpPr>
        <p:spPr>
          <a:xfrm>
            <a:off x="675359" y="1731242"/>
            <a:ext cx="3501442" cy="815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 Se extrae el </a:t>
            </a:r>
            <a:r>
              <a:rPr lang="es-CO" sz="1800" b="1" i="1" dirty="0" err="1"/>
              <a:t>bounding</a:t>
            </a:r>
            <a:r>
              <a:rPr lang="es-CO" sz="1800" b="1" i="1" dirty="0"/>
              <a:t> box</a:t>
            </a:r>
            <a:r>
              <a:rPr lang="es-CO" sz="1800" i="1" dirty="0"/>
              <a:t> de la imagen y se redimensiona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5FCDE2-CA38-43C3-86A4-19AFDF40137A}"/>
              </a:ext>
            </a:extLst>
          </p:cNvPr>
          <p:cNvCxnSpPr>
            <a:cxnSpLocks/>
          </p:cNvCxnSpPr>
          <p:nvPr/>
        </p:nvCxnSpPr>
        <p:spPr>
          <a:xfrm flipH="1">
            <a:off x="2293246" y="1251855"/>
            <a:ext cx="1" cy="407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9DEE79B-68D4-462A-BDCB-F86D48786F73}"/>
              </a:ext>
            </a:extLst>
          </p:cNvPr>
          <p:cNvSpPr txBox="1">
            <a:spLocks/>
          </p:cNvSpPr>
          <p:nvPr/>
        </p:nvSpPr>
        <p:spPr>
          <a:xfrm>
            <a:off x="619969" y="3095260"/>
            <a:ext cx="3509587" cy="9086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Se genera el histograma utilizando un:</a:t>
            </a:r>
          </a:p>
          <a:p>
            <a:pPr marL="0" indent="0" algn="ctr">
              <a:buNone/>
            </a:pPr>
            <a:r>
              <a:rPr lang="es-CO" sz="1800" b="1" i="1" dirty="0"/>
              <a:t>número de </a:t>
            </a:r>
            <a:r>
              <a:rPr lang="es-CO" sz="1800" b="1" i="1" dirty="0" err="1"/>
              <a:t>bins</a:t>
            </a:r>
            <a:r>
              <a:rPr lang="es-CO" sz="1800" b="1" i="1" dirty="0"/>
              <a:t> </a:t>
            </a:r>
            <a:r>
              <a:rPr lang="es-CO" sz="1800" i="1" dirty="0"/>
              <a:t>=16.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3367B9-6A9F-4CCB-826B-B6B60C141A82}"/>
              </a:ext>
            </a:extLst>
          </p:cNvPr>
          <p:cNvCxnSpPr>
            <a:cxnSpLocks/>
          </p:cNvCxnSpPr>
          <p:nvPr/>
        </p:nvCxnSpPr>
        <p:spPr>
          <a:xfrm flipH="1">
            <a:off x="2324623" y="2493462"/>
            <a:ext cx="1" cy="407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DF21D98E-D4BB-42CE-BA6B-D1C14DFA0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3" t="7620" r="35917" b="11172"/>
          <a:stretch/>
        </p:blipFill>
        <p:spPr>
          <a:xfrm>
            <a:off x="8921872" y="2241017"/>
            <a:ext cx="1903135" cy="181793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61232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96E14B2-64F2-46C9-BE1C-AB7FA6B1F5A5}"/>
              </a:ext>
            </a:extLst>
          </p:cNvPr>
          <p:cNvSpPr/>
          <p:nvPr/>
        </p:nvSpPr>
        <p:spPr>
          <a:xfrm>
            <a:off x="4985836" y="1340415"/>
            <a:ext cx="6472827" cy="5387986"/>
          </a:xfrm>
          <a:prstGeom prst="rect">
            <a:avLst/>
          </a:prstGeom>
          <a:solidFill>
            <a:srgbClr val="688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0CFA-A2DC-460C-97A2-F7A3A2D951C6}"/>
              </a:ext>
            </a:extLst>
          </p:cNvPr>
          <p:cNvSpPr/>
          <p:nvPr/>
        </p:nvSpPr>
        <p:spPr>
          <a:xfrm>
            <a:off x="4950944" y="606177"/>
            <a:ext cx="2780407" cy="526069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Title 7">
            <a:extLst>
              <a:ext uri="{FF2B5EF4-FFF2-40B4-BE49-F238E27FC236}">
                <a16:creationId xmlns:a16="http://schemas.microsoft.com/office/drawing/2014/main" id="{08E3BAFC-34E5-4421-8502-43CC66F98A4F}"/>
              </a:ext>
            </a:extLst>
          </p:cNvPr>
          <p:cNvSpPr txBox="1">
            <a:spLocks/>
          </p:cNvSpPr>
          <p:nvPr/>
        </p:nvSpPr>
        <p:spPr>
          <a:xfrm>
            <a:off x="5258652" y="42717"/>
            <a:ext cx="2956309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Trabajo realizado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2535F2-1E5F-4A6E-ACD5-D970947D7AB2}"/>
              </a:ext>
            </a:extLst>
          </p:cNvPr>
          <p:cNvSpPr/>
          <p:nvPr/>
        </p:nvSpPr>
        <p:spPr>
          <a:xfrm>
            <a:off x="1140361" y="661378"/>
            <a:ext cx="2305771" cy="415666"/>
          </a:xfrm>
          <a:prstGeom prst="rect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i="1" dirty="0">
                <a:solidFill>
                  <a:schemeClr val="tx1"/>
                </a:solidFill>
              </a:rPr>
              <a:t>Clasificación a partir de </a:t>
            </a:r>
            <a:r>
              <a:rPr lang="es-CO" i="1" dirty="0" err="1">
                <a:solidFill>
                  <a:schemeClr val="tx1"/>
                </a:solidFill>
              </a:rPr>
              <a:t>bounding</a:t>
            </a:r>
            <a:r>
              <a:rPr lang="es-CO" i="1" dirty="0">
                <a:solidFill>
                  <a:schemeClr val="tx1"/>
                </a:solidFill>
              </a:rPr>
              <a:t> boxes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62D6E8-D8E0-48F7-9C21-1B53F0F4C2A0}"/>
              </a:ext>
            </a:extLst>
          </p:cNvPr>
          <p:cNvSpPr/>
          <p:nvPr/>
        </p:nvSpPr>
        <p:spPr>
          <a:xfrm>
            <a:off x="9582984" y="661378"/>
            <a:ext cx="2305771" cy="415666"/>
          </a:xfrm>
          <a:prstGeom prst="rect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i="1" dirty="0">
                <a:solidFill>
                  <a:schemeClr val="tx1"/>
                </a:solidFill>
              </a:rPr>
              <a:t>Clasificación a partir de la imagen completa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2B048D-C508-4134-A80E-E2B16B593418}"/>
              </a:ext>
            </a:extLst>
          </p:cNvPr>
          <p:cNvCxnSpPr>
            <a:stCxn id="5" idx="1"/>
            <a:endCxn id="21" idx="3"/>
          </p:cNvCxnSpPr>
          <p:nvPr/>
        </p:nvCxnSpPr>
        <p:spPr>
          <a:xfrm flipH="1" flipV="1">
            <a:off x="3446132" y="869211"/>
            <a:ext cx="150481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1AB45EA-EA6E-4DD3-9D8C-2727543BFAB0}"/>
              </a:ext>
            </a:extLst>
          </p:cNvPr>
          <p:cNvSpPr/>
          <p:nvPr/>
        </p:nvSpPr>
        <p:spPr>
          <a:xfrm>
            <a:off x="8711850" y="1467390"/>
            <a:ext cx="2566402" cy="4722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17C301-9170-438F-88B4-14043DDCAD76}"/>
              </a:ext>
            </a:extLst>
          </p:cNvPr>
          <p:cNvSpPr/>
          <p:nvPr/>
        </p:nvSpPr>
        <p:spPr>
          <a:xfrm>
            <a:off x="5269974" y="1484594"/>
            <a:ext cx="2566403" cy="4722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9" name="Picture 58" descr="A picture containing X-ray film&#10;&#10;Description generated with high confidence">
            <a:extLst>
              <a:ext uri="{FF2B5EF4-FFF2-40B4-BE49-F238E27FC236}">
                <a16:creationId xmlns:a16="http://schemas.microsoft.com/office/drawing/2014/main" id="{0A96E009-27CA-4849-8741-89EB4AF6A8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4" t="5823" r="47032" b="9318"/>
          <a:stretch/>
        </p:blipFill>
        <p:spPr>
          <a:xfrm>
            <a:off x="5288041" y="1484594"/>
            <a:ext cx="2465331" cy="472262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5BD745-478E-45B8-8D79-ACAC7D1D86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1" t="12088" r="8428" b="16969"/>
          <a:stretch/>
        </p:blipFill>
        <p:spPr>
          <a:xfrm>
            <a:off x="5501614" y="2101585"/>
            <a:ext cx="2124741" cy="191088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509A9E37-8D39-4C7D-9EEE-B0C316E84653}"/>
              </a:ext>
            </a:extLst>
          </p:cNvPr>
          <p:cNvSpPr/>
          <p:nvPr/>
        </p:nvSpPr>
        <p:spPr>
          <a:xfrm>
            <a:off x="5842244" y="4800324"/>
            <a:ext cx="1791534" cy="120924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2" name="Picture 61" descr="A picture containing X-ray film&#10;&#10;Description generated with very high confidence">
            <a:extLst>
              <a:ext uri="{FF2B5EF4-FFF2-40B4-BE49-F238E27FC236}">
                <a16:creationId xmlns:a16="http://schemas.microsoft.com/office/drawing/2014/main" id="{6C956811-92A8-4824-8B20-4955635C7F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1" t="5411" r="44768" b="9122"/>
          <a:stretch/>
        </p:blipFill>
        <p:spPr>
          <a:xfrm>
            <a:off x="8516608" y="1467390"/>
            <a:ext cx="2643336" cy="4722627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9BD5CBF-13BD-4129-B2E7-805C1A36DB18}"/>
              </a:ext>
            </a:extLst>
          </p:cNvPr>
          <p:cNvSpPr/>
          <p:nvPr/>
        </p:nvSpPr>
        <p:spPr>
          <a:xfrm>
            <a:off x="10134926" y="3103505"/>
            <a:ext cx="690081" cy="18179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EDBB2D-33E5-464F-A758-05A7311DFF64}"/>
              </a:ext>
            </a:extLst>
          </p:cNvPr>
          <p:cNvGrpSpPr/>
          <p:nvPr/>
        </p:nvGrpSpPr>
        <p:grpSpPr>
          <a:xfrm>
            <a:off x="5149529" y="6287635"/>
            <a:ext cx="2807291" cy="299024"/>
            <a:chOff x="3439946" y="2233205"/>
            <a:chExt cx="2312542" cy="56604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A2E7785-1EEF-4510-8E48-5C28C1B81DBF}"/>
                </a:ext>
              </a:extLst>
            </p:cNvPr>
            <p:cNvSpPr/>
            <p:nvPr/>
          </p:nvSpPr>
          <p:spPr>
            <a:xfrm>
              <a:off x="3446132" y="2233205"/>
              <a:ext cx="2306356" cy="566041"/>
            </a:xfrm>
            <a:prstGeom prst="rect">
              <a:avLst/>
            </a:prstGeom>
            <a:solidFill>
              <a:schemeClr val="bg2">
                <a:alpha val="50196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Content Placeholder 2">
              <a:extLst>
                <a:ext uri="{FF2B5EF4-FFF2-40B4-BE49-F238E27FC236}">
                  <a16:creationId xmlns:a16="http://schemas.microsoft.com/office/drawing/2014/main" id="{78C5235A-8C4F-4189-B308-D44C487224C9}"/>
                </a:ext>
              </a:extLst>
            </p:cNvPr>
            <p:cNvSpPr txBox="1">
              <a:spLocks/>
            </p:cNvSpPr>
            <p:nvPr/>
          </p:nvSpPr>
          <p:spPr>
            <a:xfrm>
              <a:off x="3439946" y="2312040"/>
              <a:ext cx="2192516" cy="48720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CO" sz="2000" b="1" i="1" dirty="0"/>
                <a:t>Pulmón con neumonía</a:t>
              </a:r>
              <a:endParaRPr lang="es-CO" sz="1800" b="1" i="1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684034B-0768-4DBB-B105-706FD6AA35B1}"/>
              </a:ext>
            </a:extLst>
          </p:cNvPr>
          <p:cNvGrpSpPr/>
          <p:nvPr/>
        </p:nvGrpSpPr>
        <p:grpSpPr>
          <a:xfrm>
            <a:off x="8516608" y="6276995"/>
            <a:ext cx="2807291" cy="299024"/>
            <a:chOff x="3439946" y="2233205"/>
            <a:chExt cx="2312542" cy="566041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AD30BBE-037C-4D33-B308-DC0D42E10A7F}"/>
                </a:ext>
              </a:extLst>
            </p:cNvPr>
            <p:cNvSpPr/>
            <p:nvPr/>
          </p:nvSpPr>
          <p:spPr>
            <a:xfrm>
              <a:off x="3446132" y="2233205"/>
              <a:ext cx="2306356" cy="566041"/>
            </a:xfrm>
            <a:prstGeom prst="rect">
              <a:avLst/>
            </a:prstGeom>
            <a:solidFill>
              <a:schemeClr val="bg2">
                <a:alpha val="50196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Content Placeholder 2">
              <a:extLst>
                <a:ext uri="{FF2B5EF4-FFF2-40B4-BE49-F238E27FC236}">
                  <a16:creationId xmlns:a16="http://schemas.microsoft.com/office/drawing/2014/main" id="{BB07BC65-4C28-4259-B4FA-A89D7AF23AA2}"/>
                </a:ext>
              </a:extLst>
            </p:cNvPr>
            <p:cNvSpPr txBox="1">
              <a:spLocks/>
            </p:cNvSpPr>
            <p:nvPr/>
          </p:nvSpPr>
          <p:spPr>
            <a:xfrm>
              <a:off x="3439946" y="2312040"/>
              <a:ext cx="2192516" cy="48720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CO" sz="2000" b="1" i="1" dirty="0"/>
                <a:t>Pulmón Sano</a:t>
              </a:r>
              <a:endParaRPr lang="es-CO" sz="1800" b="1" i="1" dirty="0"/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6A4B66B-2086-42FD-92FB-7BA71B17526B}"/>
              </a:ext>
            </a:extLst>
          </p:cNvPr>
          <p:cNvCxnSpPr>
            <a:stCxn id="5" idx="3"/>
            <a:endCxn id="38" idx="1"/>
          </p:cNvCxnSpPr>
          <p:nvPr/>
        </p:nvCxnSpPr>
        <p:spPr>
          <a:xfrm flipV="1">
            <a:off x="7731351" y="869211"/>
            <a:ext cx="185163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C322CB86-28C9-414D-9793-03DC81CF6D99}"/>
              </a:ext>
            </a:extLst>
          </p:cNvPr>
          <p:cNvSpPr/>
          <p:nvPr/>
        </p:nvSpPr>
        <p:spPr>
          <a:xfrm>
            <a:off x="517879" y="4433694"/>
            <a:ext cx="3724961" cy="5920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CBDD465C-C999-47B0-8D9E-794717021ED0}"/>
              </a:ext>
            </a:extLst>
          </p:cNvPr>
          <p:cNvSpPr txBox="1">
            <a:spLocks/>
          </p:cNvSpPr>
          <p:nvPr/>
        </p:nvSpPr>
        <p:spPr>
          <a:xfrm>
            <a:off x="675359" y="1731242"/>
            <a:ext cx="3501442" cy="815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 Se extrae el </a:t>
            </a:r>
            <a:r>
              <a:rPr lang="es-CO" sz="1800" b="1" i="1" dirty="0" err="1"/>
              <a:t>bounding</a:t>
            </a:r>
            <a:r>
              <a:rPr lang="es-CO" sz="1800" b="1" i="1" dirty="0"/>
              <a:t> box</a:t>
            </a:r>
            <a:r>
              <a:rPr lang="es-CO" sz="1800" i="1" dirty="0"/>
              <a:t> de la imagen y se redimensiona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5FCDE2-CA38-43C3-86A4-19AFDF40137A}"/>
              </a:ext>
            </a:extLst>
          </p:cNvPr>
          <p:cNvCxnSpPr>
            <a:cxnSpLocks/>
          </p:cNvCxnSpPr>
          <p:nvPr/>
        </p:nvCxnSpPr>
        <p:spPr>
          <a:xfrm flipH="1">
            <a:off x="2320524" y="1268402"/>
            <a:ext cx="1" cy="407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9DEE79B-68D4-462A-BDCB-F86D48786F73}"/>
              </a:ext>
            </a:extLst>
          </p:cNvPr>
          <p:cNvSpPr txBox="1">
            <a:spLocks/>
          </p:cNvSpPr>
          <p:nvPr/>
        </p:nvSpPr>
        <p:spPr>
          <a:xfrm>
            <a:off x="619969" y="3095260"/>
            <a:ext cx="3509587" cy="9086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Se genera el histograma utilizando un:</a:t>
            </a:r>
          </a:p>
          <a:p>
            <a:pPr marL="0" indent="0" algn="ctr">
              <a:buNone/>
            </a:pPr>
            <a:r>
              <a:rPr lang="es-CO" sz="1800" b="1" i="1" dirty="0"/>
              <a:t>número de </a:t>
            </a:r>
            <a:r>
              <a:rPr lang="es-CO" sz="1800" b="1" i="1" dirty="0" err="1"/>
              <a:t>bins</a:t>
            </a:r>
            <a:r>
              <a:rPr lang="es-CO" sz="1800" b="1" i="1" dirty="0"/>
              <a:t> </a:t>
            </a:r>
            <a:r>
              <a:rPr lang="es-CO" sz="1800" i="1" dirty="0"/>
              <a:t>=16.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3367B9-6A9F-4CCB-826B-B6B60C141A82}"/>
              </a:ext>
            </a:extLst>
          </p:cNvPr>
          <p:cNvCxnSpPr>
            <a:cxnSpLocks/>
          </p:cNvCxnSpPr>
          <p:nvPr/>
        </p:nvCxnSpPr>
        <p:spPr>
          <a:xfrm flipH="1">
            <a:off x="2323672" y="2500553"/>
            <a:ext cx="1" cy="407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DF21D98E-D4BB-42CE-BA6B-D1C14DFA0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3" t="7620" r="35917" b="11172"/>
          <a:stretch/>
        </p:blipFill>
        <p:spPr>
          <a:xfrm>
            <a:off x="8921872" y="2241017"/>
            <a:ext cx="1903135" cy="181793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BB94E6B-8592-4AE0-AD23-A6D6C1DF1E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627" y="2523746"/>
            <a:ext cx="2888019" cy="224165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2" name="Picture 31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D94149AB-8941-4274-9663-C207E3DF31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855" y="2523746"/>
            <a:ext cx="2888019" cy="224165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797A293-973A-492F-BE3A-C499BB575E0F}"/>
              </a:ext>
            </a:extLst>
          </p:cNvPr>
          <p:cNvSpPr txBox="1">
            <a:spLocks/>
          </p:cNvSpPr>
          <p:nvPr/>
        </p:nvSpPr>
        <p:spPr>
          <a:xfrm>
            <a:off x="619969" y="4458432"/>
            <a:ext cx="3509587" cy="590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Se almacenan los datos en una matriz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E56AD1-0F6D-4F4F-AD92-D28793CB5D16}"/>
              </a:ext>
            </a:extLst>
          </p:cNvPr>
          <p:cNvCxnSpPr>
            <a:cxnSpLocks/>
          </p:cNvCxnSpPr>
          <p:nvPr/>
        </p:nvCxnSpPr>
        <p:spPr>
          <a:xfrm flipH="1">
            <a:off x="2332690" y="3945247"/>
            <a:ext cx="1" cy="407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6AB4D0E-9E40-4A87-8626-A153F8881FD3}"/>
              </a:ext>
            </a:extLst>
          </p:cNvPr>
          <p:cNvSpPr txBox="1">
            <a:spLocks/>
          </p:cNvSpPr>
          <p:nvPr/>
        </p:nvSpPr>
        <p:spPr>
          <a:xfrm>
            <a:off x="765467" y="5399927"/>
            <a:ext cx="3118312" cy="590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Se clasifican usando</a:t>
            </a:r>
            <a:r>
              <a:rPr lang="es-CO" sz="1800" b="1" i="1" dirty="0"/>
              <a:t> bosques aleatorios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C546EE-4133-40AE-B7D6-3811EC04A34E}"/>
              </a:ext>
            </a:extLst>
          </p:cNvPr>
          <p:cNvCxnSpPr>
            <a:cxnSpLocks/>
          </p:cNvCxnSpPr>
          <p:nvPr/>
        </p:nvCxnSpPr>
        <p:spPr>
          <a:xfrm flipH="1">
            <a:off x="2332703" y="5051007"/>
            <a:ext cx="1" cy="407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9747005-593D-4E51-B028-696CD5C0FE3E}"/>
              </a:ext>
            </a:extLst>
          </p:cNvPr>
          <p:cNvSpPr txBox="1">
            <a:spLocks/>
          </p:cNvSpPr>
          <p:nvPr/>
        </p:nvSpPr>
        <p:spPr>
          <a:xfrm>
            <a:off x="815606" y="6190017"/>
            <a:ext cx="3118312" cy="590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Evaluación del método </a:t>
            </a:r>
            <a:r>
              <a:rPr lang="es-CO" sz="1800" b="1" i="1" dirty="0"/>
              <a:t>ACA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E598C33-095D-4F46-BBB3-C94F106133CE}"/>
              </a:ext>
            </a:extLst>
          </p:cNvPr>
          <p:cNvCxnSpPr>
            <a:cxnSpLocks/>
          </p:cNvCxnSpPr>
          <p:nvPr/>
        </p:nvCxnSpPr>
        <p:spPr>
          <a:xfrm>
            <a:off x="2320525" y="5990095"/>
            <a:ext cx="1" cy="2628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85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-2.29167E-6 0.1391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13912 L -2.29167E-6 0.2511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  <p:bldP spid="39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9F38DE3-8A78-4748-B12B-A07BAE52F6D6}"/>
              </a:ext>
            </a:extLst>
          </p:cNvPr>
          <p:cNvSpPr/>
          <p:nvPr/>
        </p:nvSpPr>
        <p:spPr>
          <a:xfrm>
            <a:off x="8110073" y="1666352"/>
            <a:ext cx="3264682" cy="67979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9A8E4-3702-4C03-B846-EE3C8F385CA5}"/>
              </a:ext>
            </a:extLst>
          </p:cNvPr>
          <p:cNvSpPr/>
          <p:nvPr/>
        </p:nvSpPr>
        <p:spPr>
          <a:xfrm>
            <a:off x="817245" y="1340415"/>
            <a:ext cx="6472827" cy="5387986"/>
          </a:xfrm>
          <a:prstGeom prst="rect">
            <a:avLst/>
          </a:prstGeom>
          <a:solidFill>
            <a:srgbClr val="688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E4C1801-3BBB-4BC8-BC6D-B19D7CAC5C32}"/>
              </a:ext>
            </a:extLst>
          </p:cNvPr>
          <p:cNvSpPr/>
          <p:nvPr/>
        </p:nvSpPr>
        <p:spPr>
          <a:xfrm>
            <a:off x="1637245" y="1512564"/>
            <a:ext cx="4596386" cy="463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0CFA-A2DC-460C-97A2-F7A3A2D951C6}"/>
              </a:ext>
            </a:extLst>
          </p:cNvPr>
          <p:cNvSpPr/>
          <p:nvPr/>
        </p:nvSpPr>
        <p:spPr>
          <a:xfrm>
            <a:off x="4950944" y="606177"/>
            <a:ext cx="2780407" cy="526069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Title 7">
            <a:extLst>
              <a:ext uri="{FF2B5EF4-FFF2-40B4-BE49-F238E27FC236}">
                <a16:creationId xmlns:a16="http://schemas.microsoft.com/office/drawing/2014/main" id="{08E3BAFC-34E5-4421-8502-43CC66F98A4F}"/>
              </a:ext>
            </a:extLst>
          </p:cNvPr>
          <p:cNvSpPr txBox="1">
            <a:spLocks/>
          </p:cNvSpPr>
          <p:nvPr/>
        </p:nvSpPr>
        <p:spPr>
          <a:xfrm>
            <a:off x="5258652" y="42717"/>
            <a:ext cx="2956309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Trabajo realizado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2535F2-1E5F-4A6E-ACD5-D970947D7AB2}"/>
              </a:ext>
            </a:extLst>
          </p:cNvPr>
          <p:cNvSpPr/>
          <p:nvPr/>
        </p:nvSpPr>
        <p:spPr>
          <a:xfrm>
            <a:off x="1140361" y="661378"/>
            <a:ext cx="2305771" cy="415666"/>
          </a:xfrm>
          <a:prstGeom prst="rect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i="1" dirty="0">
                <a:solidFill>
                  <a:schemeClr val="tx1"/>
                </a:solidFill>
              </a:rPr>
              <a:t>Clasificación a partir de </a:t>
            </a:r>
            <a:r>
              <a:rPr lang="es-CO" i="1" dirty="0" err="1">
                <a:solidFill>
                  <a:schemeClr val="tx1"/>
                </a:solidFill>
              </a:rPr>
              <a:t>bounding</a:t>
            </a:r>
            <a:r>
              <a:rPr lang="es-CO" i="1" dirty="0">
                <a:solidFill>
                  <a:schemeClr val="tx1"/>
                </a:solidFill>
              </a:rPr>
              <a:t> boxes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62D6E8-D8E0-48F7-9C21-1B53F0F4C2A0}"/>
              </a:ext>
            </a:extLst>
          </p:cNvPr>
          <p:cNvSpPr/>
          <p:nvPr/>
        </p:nvSpPr>
        <p:spPr>
          <a:xfrm>
            <a:off x="8776162" y="661378"/>
            <a:ext cx="2305771" cy="415666"/>
          </a:xfrm>
          <a:prstGeom prst="rect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i="1" dirty="0">
                <a:solidFill>
                  <a:schemeClr val="tx1"/>
                </a:solidFill>
              </a:rPr>
              <a:t>Clasificación a partir de la imagen completa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2B048D-C508-4134-A80E-E2B16B593418}"/>
              </a:ext>
            </a:extLst>
          </p:cNvPr>
          <p:cNvCxnSpPr>
            <a:stCxn id="5" idx="1"/>
            <a:endCxn id="21" idx="3"/>
          </p:cNvCxnSpPr>
          <p:nvPr/>
        </p:nvCxnSpPr>
        <p:spPr>
          <a:xfrm flipH="1" flipV="1">
            <a:off x="3446132" y="869211"/>
            <a:ext cx="150481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6A4B66B-2086-42FD-92FB-7BA71B17526B}"/>
              </a:ext>
            </a:extLst>
          </p:cNvPr>
          <p:cNvCxnSpPr>
            <a:stCxn id="5" idx="3"/>
            <a:endCxn id="38" idx="1"/>
          </p:cNvCxnSpPr>
          <p:nvPr/>
        </p:nvCxnSpPr>
        <p:spPr>
          <a:xfrm flipV="1">
            <a:off x="7731351" y="869211"/>
            <a:ext cx="104481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CD66E2A-49E5-47AC-ABAD-D4FF6DA8D8EB}"/>
              </a:ext>
            </a:extLst>
          </p:cNvPr>
          <p:cNvGrpSpPr/>
          <p:nvPr/>
        </p:nvGrpSpPr>
        <p:grpSpPr>
          <a:xfrm>
            <a:off x="980938" y="6287635"/>
            <a:ext cx="2807291" cy="299024"/>
            <a:chOff x="3439946" y="2233205"/>
            <a:chExt cx="2312542" cy="56604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1519C21-0C73-43E2-927C-FEA4B17A5475}"/>
                </a:ext>
              </a:extLst>
            </p:cNvPr>
            <p:cNvSpPr/>
            <p:nvPr/>
          </p:nvSpPr>
          <p:spPr>
            <a:xfrm>
              <a:off x="3446132" y="2233205"/>
              <a:ext cx="2306356" cy="566041"/>
            </a:xfrm>
            <a:prstGeom prst="rect">
              <a:avLst/>
            </a:prstGeom>
            <a:solidFill>
              <a:schemeClr val="bg2">
                <a:alpha val="50196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C3EFD20D-DCA8-4D2C-8E0A-8D94BD77F558}"/>
                </a:ext>
              </a:extLst>
            </p:cNvPr>
            <p:cNvSpPr txBox="1">
              <a:spLocks/>
            </p:cNvSpPr>
            <p:nvPr/>
          </p:nvSpPr>
          <p:spPr>
            <a:xfrm>
              <a:off x="3439946" y="2312040"/>
              <a:ext cx="2192516" cy="48720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CO" sz="2000" b="1" i="1" dirty="0"/>
                <a:t>Pulmón con neumonía</a:t>
              </a:r>
              <a:endParaRPr lang="es-CO" sz="1800" b="1" i="1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B7286A3-A351-4204-835B-C52978522A96}"/>
              </a:ext>
            </a:extLst>
          </p:cNvPr>
          <p:cNvGrpSpPr/>
          <p:nvPr/>
        </p:nvGrpSpPr>
        <p:grpSpPr>
          <a:xfrm>
            <a:off x="4348017" y="6276995"/>
            <a:ext cx="2807291" cy="299024"/>
            <a:chOff x="3439946" y="2233205"/>
            <a:chExt cx="2312542" cy="56604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422D279-16DD-4DE6-A9FF-3D571CE02333}"/>
                </a:ext>
              </a:extLst>
            </p:cNvPr>
            <p:cNvSpPr/>
            <p:nvPr/>
          </p:nvSpPr>
          <p:spPr>
            <a:xfrm>
              <a:off x="3446132" y="2233205"/>
              <a:ext cx="2306356" cy="566041"/>
            </a:xfrm>
            <a:prstGeom prst="rect">
              <a:avLst/>
            </a:prstGeom>
            <a:solidFill>
              <a:schemeClr val="bg2">
                <a:alpha val="50196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Content Placeholder 2">
              <a:extLst>
                <a:ext uri="{FF2B5EF4-FFF2-40B4-BE49-F238E27FC236}">
                  <a16:creationId xmlns:a16="http://schemas.microsoft.com/office/drawing/2014/main" id="{44AB74E7-F29D-4EBA-ABB1-207C0E991647}"/>
                </a:ext>
              </a:extLst>
            </p:cNvPr>
            <p:cNvSpPr txBox="1">
              <a:spLocks/>
            </p:cNvSpPr>
            <p:nvPr/>
          </p:nvSpPr>
          <p:spPr>
            <a:xfrm>
              <a:off x="3439946" y="2312040"/>
              <a:ext cx="2192516" cy="48720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CO" sz="2000" b="1" i="1" dirty="0"/>
                <a:t>Pulmón Sano</a:t>
              </a:r>
              <a:endParaRPr lang="es-CO" sz="1800" b="1" i="1" dirty="0"/>
            </a:p>
          </p:txBody>
        </p:sp>
      </p:grp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A719DD72-C696-4383-B1EE-D8A13B1ED3C0}"/>
              </a:ext>
            </a:extLst>
          </p:cNvPr>
          <p:cNvSpPr txBox="1">
            <a:spLocks/>
          </p:cNvSpPr>
          <p:nvPr/>
        </p:nvSpPr>
        <p:spPr>
          <a:xfrm>
            <a:off x="7970672" y="1747965"/>
            <a:ext cx="3405762" cy="815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 Se </a:t>
            </a:r>
            <a:r>
              <a:rPr lang="es-CO" sz="1800" b="1" i="1" dirty="0"/>
              <a:t>redimensiona </a:t>
            </a:r>
            <a:r>
              <a:rPr lang="es-CO" sz="1800" i="1" dirty="0"/>
              <a:t>la imagen de 1,024x1,024 a 800x800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C0A192F-A46A-412A-8AE9-BB7DD5F91CB4}"/>
              </a:ext>
            </a:extLst>
          </p:cNvPr>
          <p:cNvCxnSpPr>
            <a:cxnSpLocks/>
          </p:cNvCxnSpPr>
          <p:nvPr/>
        </p:nvCxnSpPr>
        <p:spPr>
          <a:xfrm flipH="1">
            <a:off x="9673553" y="1287290"/>
            <a:ext cx="1" cy="407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334147-677D-42C6-959F-5D8B814772A3}"/>
              </a:ext>
            </a:extLst>
          </p:cNvPr>
          <p:cNvCxnSpPr>
            <a:cxnSpLocks/>
          </p:cNvCxnSpPr>
          <p:nvPr/>
        </p:nvCxnSpPr>
        <p:spPr>
          <a:xfrm flipH="1">
            <a:off x="9673553" y="2346493"/>
            <a:ext cx="1" cy="407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9D0A73E-8430-4CDA-9730-371FBFA47B00}"/>
              </a:ext>
            </a:extLst>
          </p:cNvPr>
          <p:cNvSpPr txBox="1">
            <a:spLocks/>
          </p:cNvSpPr>
          <p:nvPr/>
        </p:nvSpPr>
        <p:spPr>
          <a:xfrm>
            <a:off x="7993989" y="3467700"/>
            <a:ext cx="3405762" cy="815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 Se </a:t>
            </a:r>
            <a:r>
              <a:rPr lang="es-CO" sz="1800" b="1" i="1" dirty="0"/>
              <a:t>impone</a:t>
            </a:r>
            <a:r>
              <a:rPr lang="es-CO" sz="1800" i="1" dirty="0"/>
              <a:t> el histograma de una imagen de alto contraste.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24DFC1A-C928-48FD-99F6-60B5DE56B8E7}"/>
              </a:ext>
            </a:extLst>
          </p:cNvPr>
          <p:cNvCxnSpPr>
            <a:cxnSpLocks/>
          </p:cNvCxnSpPr>
          <p:nvPr/>
        </p:nvCxnSpPr>
        <p:spPr>
          <a:xfrm>
            <a:off x="9673551" y="3179987"/>
            <a:ext cx="2" cy="2337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DCA6A7F-88FD-4D74-9A01-ADDAC9F07F7C}"/>
              </a:ext>
            </a:extLst>
          </p:cNvPr>
          <p:cNvSpPr txBox="1">
            <a:spLocks/>
          </p:cNvSpPr>
          <p:nvPr/>
        </p:nvSpPr>
        <p:spPr>
          <a:xfrm>
            <a:off x="7996751" y="2841766"/>
            <a:ext cx="3405762" cy="3928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 Se </a:t>
            </a:r>
            <a:r>
              <a:rPr lang="es-CO" sz="1800" b="1" i="1" dirty="0"/>
              <a:t>ecualiza</a:t>
            </a:r>
            <a:r>
              <a:rPr lang="es-CO" sz="1800" i="1" dirty="0"/>
              <a:t> el histograma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39DCCAE-51F5-4B7D-9E15-C2DDA527A430}"/>
              </a:ext>
            </a:extLst>
          </p:cNvPr>
          <p:cNvSpPr txBox="1">
            <a:spLocks/>
          </p:cNvSpPr>
          <p:nvPr/>
        </p:nvSpPr>
        <p:spPr>
          <a:xfrm>
            <a:off x="8003883" y="4437471"/>
            <a:ext cx="3405762" cy="815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 Se realiza la </a:t>
            </a:r>
            <a:r>
              <a:rPr lang="es-CO" sz="1800" b="1" i="1" dirty="0" err="1"/>
              <a:t>umbralización</a:t>
            </a:r>
            <a:r>
              <a:rPr lang="es-CO" sz="1800" b="1" i="1" dirty="0"/>
              <a:t> multinivel </a:t>
            </a:r>
            <a:r>
              <a:rPr lang="es-CO" sz="1800" i="1" dirty="0"/>
              <a:t>de </a:t>
            </a:r>
            <a:r>
              <a:rPr lang="es-CO" sz="1800" i="1" dirty="0" err="1"/>
              <a:t>Otsu</a:t>
            </a:r>
            <a:endParaRPr lang="es-CO" sz="1800" i="1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208426-9A6F-4195-B735-82706C5AA95A}"/>
              </a:ext>
            </a:extLst>
          </p:cNvPr>
          <p:cNvCxnSpPr>
            <a:cxnSpLocks/>
          </p:cNvCxnSpPr>
          <p:nvPr/>
        </p:nvCxnSpPr>
        <p:spPr>
          <a:xfrm>
            <a:off x="9673551" y="4162742"/>
            <a:ext cx="1" cy="3247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B6E4ACD-9FA7-4E58-9E4F-9EA3B30B0701}"/>
              </a:ext>
            </a:extLst>
          </p:cNvPr>
          <p:cNvSpPr txBox="1">
            <a:spLocks/>
          </p:cNvSpPr>
          <p:nvPr/>
        </p:nvSpPr>
        <p:spPr>
          <a:xfrm>
            <a:off x="7977804" y="5373954"/>
            <a:ext cx="3405762" cy="815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 Se </a:t>
            </a:r>
            <a:r>
              <a:rPr lang="es-CO" sz="1800" b="1" i="1" dirty="0"/>
              <a:t>eliminan</a:t>
            </a:r>
            <a:r>
              <a:rPr lang="es-CO" sz="1800" i="1" dirty="0"/>
              <a:t> los objetos que tocan los bordes y se realizan operaciones </a:t>
            </a:r>
            <a:r>
              <a:rPr lang="es-CO" sz="1800" b="1" i="1" dirty="0"/>
              <a:t>morfológicas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2577E0-4B46-4731-AE7B-5A6D762203C8}"/>
              </a:ext>
            </a:extLst>
          </p:cNvPr>
          <p:cNvCxnSpPr>
            <a:cxnSpLocks/>
          </p:cNvCxnSpPr>
          <p:nvPr/>
        </p:nvCxnSpPr>
        <p:spPr>
          <a:xfrm>
            <a:off x="9673550" y="5046453"/>
            <a:ext cx="1" cy="3607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5" name="Picture 64" descr="A close up of an animal&#10;&#10;Description generated with high confidence">
            <a:extLst>
              <a:ext uri="{FF2B5EF4-FFF2-40B4-BE49-F238E27FC236}">
                <a16:creationId xmlns:a16="http://schemas.microsoft.com/office/drawing/2014/main" id="{09770C08-72C0-4DE9-BA36-EB21B34D3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61" y="1572665"/>
            <a:ext cx="4485561" cy="4552941"/>
          </a:xfrm>
          <a:prstGeom prst="rect">
            <a:avLst/>
          </a:prstGeom>
        </p:spPr>
      </p:pic>
      <p:pic>
        <p:nvPicPr>
          <p:cNvPr id="67" name="Picture 66" descr="A picture containing book, text&#10;&#10;Description generated with high confidence">
            <a:extLst>
              <a:ext uri="{FF2B5EF4-FFF2-40B4-BE49-F238E27FC236}">
                <a16:creationId xmlns:a16="http://schemas.microsoft.com/office/drawing/2014/main" id="{5C50C8E2-2D55-422C-93A1-AA8DF4DD8B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6006" y="1545371"/>
            <a:ext cx="4485561" cy="4552941"/>
          </a:xfrm>
          <a:prstGeom prst="rect">
            <a:avLst/>
          </a:prstGeom>
        </p:spPr>
      </p:pic>
      <p:pic>
        <p:nvPicPr>
          <p:cNvPr id="73" name="Picture 72" descr="A picture containing sky, outdoor&#10;&#10;Description generated with very high confidence">
            <a:extLst>
              <a:ext uri="{FF2B5EF4-FFF2-40B4-BE49-F238E27FC236}">
                <a16:creationId xmlns:a16="http://schemas.microsoft.com/office/drawing/2014/main" id="{E8DB13D2-5533-476D-9DA3-1DF26A7F79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"/>
          <a:stretch/>
        </p:blipFill>
        <p:spPr>
          <a:xfrm>
            <a:off x="1751158" y="1574702"/>
            <a:ext cx="4463154" cy="455294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350C99D-40E8-43E6-9001-63132251B9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" r="-3"/>
          <a:stretch/>
        </p:blipFill>
        <p:spPr>
          <a:xfrm>
            <a:off x="1751158" y="1555732"/>
            <a:ext cx="4445883" cy="4552941"/>
          </a:xfrm>
          <a:prstGeom prst="rect">
            <a:avLst/>
          </a:prstGeom>
        </p:spPr>
      </p:pic>
      <p:pic>
        <p:nvPicPr>
          <p:cNvPr id="75" name="Picture 74" descr="A picture containing nature&#10;&#10;Description generated with high confidence">
            <a:extLst>
              <a:ext uri="{FF2B5EF4-FFF2-40B4-BE49-F238E27FC236}">
                <a16:creationId xmlns:a16="http://schemas.microsoft.com/office/drawing/2014/main" id="{535BB5AA-D710-4177-8087-F8BE6055C5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" r="-761"/>
          <a:stretch/>
        </p:blipFill>
        <p:spPr>
          <a:xfrm>
            <a:off x="1677787" y="1588672"/>
            <a:ext cx="4463154" cy="4552941"/>
          </a:xfrm>
          <a:prstGeom prst="rect">
            <a:avLst/>
          </a:prstGeom>
        </p:spPr>
      </p:pic>
      <p:pic>
        <p:nvPicPr>
          <p:cNvPr id="76" name="Picture 75" descr="A picture containing X-ray film, looking&#10;&#10;Description generated with very high confidence">
            <a:extLst>
              <a:ext uri="{FF2B5EF4-FFF2-40B4-BE49-F238E27FC236}">
                <a16:creationId xmlns:a16="http://schemas.microsoft.com/office/drawing/2014/main" id="{8B777044-6D64-4AC3-971E-5432DCA18C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9"/>
          <a:stretch/>
        </p:blipFill>
        <p:spPr>
          <a:xfrm>
            <a:off x="1676341" y="1589992"/>
            <a:ext cx="4463154" cy="4552941"/>
          </a:xfrm>
          <a:prstGeom prst="rect">
            <a:avLst/>
          </a:prstGeom>
        </p:spPr>
      </p:pic>
      <p:pic>
        <p:nvPicPr>
          <p:cNvPr id="77" name="Picture 76" descr="A picture containing X-ray film&#10;&#10;Description generated with very high confidence">
            <a:extLst>
              <a:ext uri="{FF2B5EF4-FFF2-40B4-BE49-F238E27FC236}">
                <a16:creationId xmlns:a16="http://schemas.microsoft.com/office/drawing/2014/main" id="{8E70F2FF-3120-4AA5-9A33-5AACF15589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" r="724"/>
          <a:stretch/>
        </p:blipFill>
        <p:spPr>
          <a:xfrm>
            <a:off x="1659660" y="1559225"/>
            <a:ext cx="4463154" cy="455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65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1.45833E-6 0.1393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13935 L 1.45833E-6 0.25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3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25 L -0.00143 0.40232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761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40232 L -0.00404 0.55209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747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28" grpId="3" animBg="1"/>
      <p:bldP spid="93" grpId="0"/>
      <p:bldP spid="30" grpId="0"/>
      <p:bldP spid="36" grpId="0"/>
      <p:bldP spid="34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8BA0CFA-A2DC-460C-97A2-F7A3A2D951C6}"/>
              </a:ext>
            </a:extLst>
          </p:cNvPr>
          <p:cNvSpPr/>
          <p:nvPr/>
        </p:nvSpPr>
        <p:spPr>
          <a:xfrm>
            <a:off x="4950944" y="606177"/>
            <a:ext cx="2780407" cy="526069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Title 7">
            <a:extLst>
              <a:ext uri="{FF2B5EF4-FFF2-40B4-BE49-F238E27FC236}">
                <a16:creationId xmlns:a16="http://schemas.microsoft.com/office/drawing/2014/main" id="{08E3BAFC-34E5-4421-8502-43CC66F98A4F}"/>
              </a:ext>
            </a:extLst>
          </p:cNvPr>
          <p:cNvSpPr txBox="1">
            <a:spLocks/>
          </p:cNvSpPr>
          <p:nvPr/>
        </p:nvSpPr>
        <p:spPr>
          <a:xfrm>
            <a:off x="5258652" y="42717"/>
            <a:ext cx="2956309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Trabajo realizado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2535F2-1E5F-4A6E-ACD5-D970947D7AB2}"/>
              </a:ext>
            </a:extLst>
          </p:cNvPr>
          <p:cNvSpPr/>
          <p:nvPr/>
        </p:nvSpPr>
        <p:spPr>
          <a:xfrm>
            <a:off x="1140361" y="661378"/>
            <a:ext cx="2305771" cy="415666"/>
          </a:xfrm>
          <a:prstGeom prst="rect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i="1" dirty="0">
                <a:solidFill>
                  <a:schemeClr val="tx1"/>
                </a:solidFill>
              </a:rPr>
              <a:t>Clasificación a partir de </a:t>
            </a:r>
            <a:r>
              <a:rPr lang="es-CO" i="1" dirty="0" err="1">
                <a:solidFill>
                  <a:schemeClr val="tx1"/>
                </a:solidFill>
              </a:rPr>
              <a:t>bounding</a:t>
            </a:r>
            <a:r>
              <a:rPr lang="es-CO" i="1" dirty="0">
                <a:solidFill>
                  <a:schemeClr val="tx1"/>
                </a:solidFill>
              </a:rPr>
              <a:t> boxes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62D6E8-D8E0-48F7-9C21-1B53F0F4C2A0}"/>
              </a:ext>
            </a:extLst>
          </p:cNvPr>
          <p:cNvSpPr/>
          <p:nvPr/>
        </p:nvSpPr>
        <p:spPr>
          <a:xfrm>
            <a:off x="8776162" y="661378"/>
            <a:ext cx="2305771" cy="415666"/>
          </a:xfrm>
          <a:prstGeom prst="rect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i="1" dirty="0">
                <a:solidFill>
                  <a:schemeClr val="tx1"/>
                </a:solidFill>
              </a:rPr>
              <a:t>Clasificación a partir de la imagen completa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2B048D-C508-4134-A80E-E2B16B593418}"/>
              </a:ext>
            </a:extLst>
          </p:cNvPr>
          <p:cNvCxnSpPr>
            <a:stCxn id="5" idx="1"/>
            <a:endCxn id="21" idx="3"/>
          </p:cNvCxnSpPr>
          <p:nvPr/>
        </p:nvCxnSpPr>
        <p:spPr>
          <a:xfrm flipH="1" flipV="1">
            <a:off x="3446132" y="869211"/>
            <a:ext cx="150481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6A4B66B-2086-42FD-92FB-7BA71B17526B}"/>
              </a:ext>
            </a:extLst>
          </p:cNvPr>
          <p:cNvCxnSpPr>
            <a:stCxn id="5" idx="3"/>
            <a:endCxn id="38" idx="1"/>
          </p:cNvCxnSpPr>
          <p:nvPr/>
        </p:nvCxnSpPr>
        <p:spPr>
          <a:xfrm flipV="1">
            <a:off x="7731351" y="869211"/>
            <a:ext cx="104481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9747005-593D-4E51-B028-696CD5C0FE3E}"/>
              </a:ext>
            </a:extLst>
          </p:cNvPr>
          <p:cNvSpPr txBox="1">
            <a:spLocks/>
          </p:cNvSpPr>
          <p:nvPr/>
        </p:nvSpPr>
        <p:spPr>
          <a:xfrm>
            <a:off x="1366933" y="6190017"/>
            <a:ext cx="3118312" cy="590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Evaluación del método </a:t>
            </a:r>
            <a:r>
              <a:rPr lang="es-CO" sz="1800" b="1" i="1" dirty="0"/>
              <a:t>ACA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9A8E4-3702-4C03-B846-EE3C8F385CA5}"/>
              </a:ext>
            </a:extLst>
          </p:cNvPr>
          <p:cNvSpPr/>
          <p:nvPr/>
        </p:nvSpPr>
        <p:spPr>
          <a:xfrm>
            <a:off x="817245" y="1340415"/>
            <a:ext cx="6472827" cy="5387986"/>
          </a:xfrm>
          <a:prstGeom prst="rect">
            <a:avLst/>
          </a:prstGeom>
          <a:solidFill>
            <a:srgbClr val="688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CD66E2A-49E5-47AC-ABAD-D4FF6DA8D8EB}"/>
              </a:ext>
            </a:extLst>
          </p:cNvPr>
          <p:cNvGrpSpPr/>
          <p:nvPr/>
        </p:nvGrpSpPr>
        <p:grpSpPr>
          <a:xfrm>
            <a:off x="980938" y="6287635"/>
            <a:ext cx="2807291" cy="299024"/>
            <a:chOff x="3439946" y="2233205"/>
            <a:chExt cx="2312542" cy="56604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1519C21-0C73-43E2-927C-FEA4B17A5475}"/>
                </a:ext>
              </a:extLst>
            </p:cNvPr>
            <p:cNvSpPr/>
            <p:nvPr/>
          </p:nvSpPr>
          <p:spPr>
            <a:xfrm>
              <a:off x="3446132" y="2233205"/>
              <a:ext cx="2306356" cy="566041"/>
            </a:xfrm>
            <a:prstGeom prst="rect">
              <a:avLst/>
            </a:prstGeom>
            <a:solidFill>
              <a:schemeClr val="bg2">
                <a:alpha val="50196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C3EFD20D-DCA8-4D2C-8E0A-8D94BD77F558}"/>
                </a:ext>
              </a:extLst>
            </p:cNvPr>
            <p:cNvSpPr txBox="1">
              <a:spLocks/>
            </p:cNvSpPr>
            <p:nvPr/>
          </p:nvSpPr>
          <p:spPr>
            <a:xfrm>
              <a:off x="3439946" y="2312040"/>
              <a:ext cx="2192516" cy="48720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CO" sz="2000" b="1" i="1" dirty="0"/>
                <a:t>Pulmón con neumonía</a:t>
              </a:r>
              <a:endParaRPr lang="es-CO" sz="1800" b="1" i="1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B7286A3-A351-4204-835B-C52978522A96}"/>
              </a:ext>
            </a:extLst>
          </p:cNvPr>
          <p:cNvGrpSpPr/>
          <p:nvPr/>
        </p:nvGrpSpPr>
        <p:grpSpPr>
          <a:xfrm>
            <a:off x="4348017" y="6276995"/>
            <a:ext cx="2807291" cy="299024"/>
            <a:chOff x="3439946" y="2233205"/>
            <a:chExt cx="2312542" cy="56604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422D279-16DD-4DE6-A9FF-3D571CE02333}"/>
                </a:ext>
              </a:extLst>
            </p:cNvPr>
            <p:cNvSpPr/>
            <p:nvPr/>
          </p:nvSpPr>
          <p:spPr>
            <a:xfrm>
              <a:off x="3446132" y="2233205"/>
              <a:ext cx="2306356" cy="566041"/>
            </a:xfrm>
            <a:prstGeom prst="rect">
              <a:avLst/>
            </a:prstGeom>
            <a:solidFill>
              <a:schemeClr val="bg2">
                <a:alpha val="50196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Content Placeholder 2">
              <a:extLst>
                <a:ext uri="{FF2B5EF4-FFF2-40B4-BE49-F238E27FC236}">
                  <a16:creationId xmlns:a16="http://schemas.microsoft.com/office/drawing/2014/main" id="{44AB74E7-F29D-4EBA-ABB1-207C0E991647}"/>
                </a:ext>
              </a:extLst>
            </p:cNvPr>
            <p:cNvSpPr txBox="1">
              <a:spLocks/>
            </p:cNvSpPr>
            <p:nvPr/>
          </p:nvSpPr>
          <p:spPr>
            <a:xfrm>
              <a:off x="3439946" y="2312040"/>
              <a:ext cx="2192516" cy="48720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CO" sz="2000" b="1" i="1" dirty="0"/>
                <a:t>Pulmón Sano</a:t>
              </a:r>
              <a:endParaRPr lang="es-CO" sz="1800" b="1" i="1" dirty="0"/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C0A192F-A46A-412A-8AE9-BB7DD5F91CB4}"/>
              </a:ext>
            </a:extLst>
          </p:cNvPr>
          <p:cNvCxnSpPr>
            <a:cxnSpLocks/>
          </p:cNvCxnSpPr>
          <p:nvPr/>
        </p:nvCxnSpPr>
        <p:spPr>
          <a:xfrm flipH="1">
            <a:off x="9673553" y="1286627"/>
            <a:ext cx="1" cy="407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F38DE3-8A78-4748-B12B-A07BAE52F6D6}"/>
              </a:ext>
            </a:extLst>
          </p:cNvPr>
          <p:cNvSpPr/>
          <p:nvPr/>
        </p:nvSpPr>
        <p:spPr>
          <a:xfrm>
            <a:off x="8194051" y="1735656"/>
            <a:ext cx="3457921" cy="81135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B6E4ACD-9FA7-4E58-9E4F-9EA3B30B0701}"/>
              </a:ext>
            </a:extLst>
          </p:cNvPr>
          <p:cNvSpPr txBox="1">
            <a:spLocks/>
          </p:cNvSpPr>
          <p:nvPr/>
        </p:nvSpPr>
        <p:spPr>
          <a:xfrm>
            <a:off x="8194051" y="1783272"/>
            <a:ext cx="3405762" cy="815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 Se eliminan los objetos que tocan los bordes y se realizan operaciones </a:t>
            </a:r>
            <a:r>
              <a:rPr lang="es-CO" sz="1800" b="1" i="1" dirty="0"/>
              <a:t>morfológicas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89BC271C-CB69-4F26-97FB-4E25EB2D79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99341" y="2896227"/>
                <a:ext cx="3195713" cy="50838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s-CO" sz="1600" i="1" dirty="0"/>
                  <a:t>Apertura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s-CO" sz="1600" b="1" i="1" dirty="0"/>
                  <a:t>Dilatación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s-CO" sz="1600" b="1" i="1" dirty="0"/>
                  <a:t>Reconstrucción geodésica</a:t>
                </a:r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89BC271C-CB69-4F26-97FB-4E25EB2D7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341" y="2896227"/>
                <a:ext cx="3195713" cy="508384"/>
              </a:xfrm>
              <a:prstGeom prst="rect">
                <a:avLst/>
              </a:prstGeom>
              <a:blipFill>
                <a:blip r:embed="rId3"/>
                <a:stretch>
                  <a:fillRect t="-13253" b="-108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1F387BA2-5E4E-4B0E-91BD-7C98A1C292C0}"/>
              </a:ext>
            </a:extLst>
          </p:cNvPr>
          <p:cNvSpPr/>
          <p:nvPr/>
        </p:nvSpPr>
        <p:spPr>
          <a:xfrm>
            <a:off x="1637245" y="1512564"/>
            <a:ext cx="4596386" cy="463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7" name="Picture 76" descr="A close up of an animal&#10;&#10;Description generated with high confidence">
            <a:extLst>
              <a:ext uri="{FF2B5EF4-FFF2-40B4-BE49-F238E27FC236}">
                <a16:creationId xmlns:a16="http://schemas.microsoft.com/office/drawing/2014/main" id="{8DC45E70-17AA-4B99-9318-C735A91A9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61" y="1572665"/>
            <a:ext cx="4485561" cy="4552941"/>
          </a:xfrm>
          <a:prstGeom prst="rect">
            <a:avLst/>
          </a:prstGeom>
        </p:spPr>
      </p:pic>
      <p:pic>
        <p:nvPicPr>
          <p:cNvPr id="79" name="Picture 78" descr="A picture containing book, text&#10;&#10;Description generated with high confidence">
            <a:extLst>
              <a:ext uri="{FF2B5EF4-FFF2-40B4-BE49-F238E27FC236}">
                <a16:creationId xmlns:a16="http://schemas.microsoft.com/office/drawing/2014/main" id="{ECEBF9A2-7CFF-44E1-B823-378393B577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6006" y="1545371"/>
            <a:ext cx="4485561" cy="4552941"/>
          </a:xfrm>
          <a:prstGeom prst="rect">
            <a:avLst/>
          </a:prstGeom>
        </p:spPr>
      </p:pic>
      <p:pic>
        <p:nvPicPr>
          <p:cNvPr id="80" name="Picture 79" descr="A picture containing sky, outdoor&#10;&#10;Description generated with very high confidence">
            <a:extLst>
              <a:ext uri="{FF2B5EF4-FFF2-40B4-BE49-F238E27FC236}">
                <a16:creationId xmlns:a16="http://schemas.microsoft.com/office/drawing/2014/main" id="{5190EE6B-36C8-4BEE-9963-3F8B795FDE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"/>
          <a:stretch/>
        </p:blipFill>
        <p:spPr>
          <a:xfrm>
            <a:off x="1751158" y="1574702"/>
            <a:ext cx="4463154" cy="4552941"/>
          </a:xfrm>
          <a:prstGeom prst="rect">
            <a:avLst/>
          </a:prstGeom>
        </p:spPr>
      </p:pic>
      <p:pic>
        <p:nvPicPr>
          <p:cNvPr id="85" name="Picture 84" descr="A picture containing book, text&#10;&#10;Description generated with very high confidence">
            <a:extLst>
              <a:ext uri="{FF2B5EF4-FFF2-40B4-BE49-F238E27FC236}">
                <a16:creationId xmlns:a16="http://schemas.microsoft.com/office/drawing/2014/main" id="{E25DCF6F-664E-4BCF-8E64-9BC6BA5FB9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864" y="3490584"/>
            <a:ext cx="2960294" cy="29945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9058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2A0E50CE-8E26-4920-8397-D3001231F8A1}"/>
              </a:ext>
            </a:extLst>
          </p:cNvPr>
          <p:cNvSpPr/>
          <p:nvPr/>
        </p:nvSpPr>
        <p:spPr>
          <a:xfrm>
            <a:off x="8194051" y="1488915"/>
            <a:ext cx="3457921" cy="81135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0CFA-A2DC-460C-97A2-F7A3A2D951C6}"/>
              </a:ext>
            </a:extLst>
          </p:cNvPr>
          <p:cNvSpPr/>
          <p:nvPr/>
        </p:nvSpPr>
        <p:spPr>
          <a:xfrm>
            <a:off x="4950944" y="606177"/>
            <a:ext cx="2780407" cy="526069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Title 7">
            <a:extLst>
              <a:ext uri="{FF2B5EF4-FFF2-40B4-BE49-F238E27FC236}">
                <a16:creationId xmlns:a16="http://schemas.microsoft.com/office/drawing/2014/main" id="{08E3BAFC-34E5-4421-8502-43CC66F98A4F}"/>
              </a:ext>
            </a:extLst>
          </p:cNvPr>
          <p:cNvSpPr txBox="1">
            <a:spLocks/>
          </p:cNvSpPr>
          <p:nvPr/>
        </p:nvSpPr>
        <p:spPr>
          <a:xfrm>
            <a:off x="5258652" y="42717"/>
            <a:ext cx="2956309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Trabajo realizado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2535F2-1E5F-4A6E-ACD5-D970947D7AB2}"/>
              </a:ext>
            </a:extLst>
          </p:cNvPr>
          <p:cNvSpPr/>
          <p:nvPr/>
        </p:nvSpPr>
        <p:spPr>
          <a:xfrm>
            <a:off x="1140361" y="661378"/>
            <a:ext cx="2305771" cy="415666"/>
          </a:xfrm>
          <a:prstGeom prst="rect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i="1" dirty="0">
                <a:solidFill>
                  <a:schemeClr val="tx1"/>
                </a:solidFill>
              </a:rPr>
              <a:t>Clasificación a partir de </a:t>
            </a:r>
            <a:r>
              <a:rPr lang="es-CO" i="1" dirty="0" err="1">
                <a:solidFill>
                  <a:schemeClr val="tx1"/>
                </a:solidFill>
              </a:rPr>
              <a:t>bounding</a:t>
            </a:r>
            <a:r>
              <a:rPr lang="es-CO" i="1" dirty="0">
                <a:solidFill>
                  <a:schemeClr val="tx1"/>
                </a:solidFill>
              </a:rPr>
              <a:t> boxes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62D6E8-D8E0-48F7-9C21-1B53F0F4C2A0}"/>
              </a:ext>
            </a:extLst>
          </p:cNvPr>
          <p:cNvSpPr/>
          <p:nvPr/>
        </p:nvSpPr>
        <p:spPr>
          <a:xfrm>
            <a:off x="8776162" y="661378"/>
            <a:ext cx="2305771" cy="415666"/>
          </a:xfrm>
          <a:prstGeom prst="rect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i="1" dirty="0">
                <a:solidFill>
                  <a:schemeClr val="tx1"/>
                </a:solidFill>
              </a:rPr>
              <a:t>Clasificación a partir de la imagen completa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2B048D-C508-4134-A80E-E2B16B593418}"/>
              </a:ext>
            </a:extLst>
          </p:cNvPr>
          <p:cNvCxnSpPr>
            <a:stCxn id="5" idx="1"/>
            <a:endCxn id="21" idx="3"/>
          </p:cNvCxnSpPr>
          <p:nvPr/>
        </p:nvCxnSpPr>
        <p:spPr>
          <a:xfrm flipH="1" flipV="1">
            <a:off x="3446132" y="869211"/>
            <a:ext cx="150481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6A4B66B-2086-42FD-92FB-7BA71B17526B}"/>
              </a:ext>
            </a:extLst>
          </p:cNvPr>
          <p:cNvCxnSpPr>
            <a:stCxn id="5" idx="3"/>
            <a:endCxn id="38" idx="1"/>
          </p:cNvCxnSpPr>
          <p:nvPr/>
        </p:nvCxnSpPr>
        <p:spPr>
          <a:xfrm flipV="1">
            <a:off x="7731351" y="869211"/>
            <a:ext cx="104481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9747005-593D-4E51-B028-696CD5C0FE3E}"/>
              </a:ext>
            </a:extLst>
          </p:cNvPr>
          <p:cNvSpPr txBox="1">
            <a:spLocks/>
          </p:cNvSpPr>
          <p:nvPr/>
        </p:nvSpPr>
        <p:spPr>
          <a:xfrm>
            <a:off x="1366933" y="6190017"/>
            <a:ext cx="3118312" cy="590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Evaluación del método </a:t>
            </a:r>
            <a:r>
              <a:rPr lang="es-CO" sz="1800" b="1" i="1" dirty="0"/>
              <a:t>ACA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9A8E4-3702-4C03-B846-EE3C8F385CA5}"/>
              </a:ext>
            </a:extLst>
          </p:cNvPr>
          <p:cNvSpPr/>
          <p:nvPr/>
        </p:nvSpPr>
        <p:spPr>
          <a:xfrm>
            <a:off x="817245" y="1340415"/>
            <a:ext cx="6472827" cy="5387986"/>
          </a:xfrm>
          <a:prstGeom prst="rect">
            <a:avLst/>
          </a:prstGeom>
          <a:solidFill>
            <a:srgbClr val="688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CD66E2A-49E5-47AC-ABAD-D4FF6DA8D8EB}"/>
              </a:ext>
            </a:extLst>
          </p:cNvPr>
          <p:cNvGrpSpPr/>
          <p:nvPr/>
        </p:nvGrpSpPr>
        <p:grpSpPr>
          <a:xfrm>
            <a:off x="980938" y="6287635"/>
            <a:ext cx="2807291" cy="299024"/>
            <a:chOff x="3439946" y="2233205"/>
            <a:chExt cx="2312542" cy="56604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1519C21-0C73-43E2-927C-FEA4B17A5475}"/>
                </a:ext>
              </a:extLst>
            </p:cNvPr>
            <p:cNvSpPr/>
            <p:nvPr/>
          </p:nvSpPr>
          <p:spPr>
            <a:xfrm>
              <a:off x="3446132" y="2233205"/>
              <a:ext cx="2306356" cy="566041"/>
            </a:xfrm>
            <a:prstGeom prst="rect">
              <a:avLst/>
            </a:prstGeom>
            <a:solidFill>
              <a:schemeClr val="bg2">
                <a:alpha val="50196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C3EFD20D-DCA8-4D2C-8E0A-8D94BD77F558}"/>
                </a:ext>
              </a:extLst>
            </p:cNvPr>
            <p:cNvSpPr txBox="1">
              <a:spLocks/>
            </p:cNvSpPr>
            <p:nvPr/>
          </p:nvSpPr>
          <p:spPr>
            <a:xfrm>
              <a:off x="3439946" y="2312040"/>
              <a:ext cx="2192516" cy="48720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CO" sz="2000" b="1" i="1" dirty="0"/>
                <a:t>Pulmón con neumonía</a:t>
              </a:r>
              <a:endParaRPr lang="es-CO" sz="1800" b="1" i="1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B7286A3-A351-4204-835B-C52978522A96}"/>
              </a:ext>
            </a:extLst>
          </p:cNvPr>
          <p:cNvGrpSpPr/>
          <p:nvPr/>
        </p:nvGrpSpPr>
        <p:grpSpPr>
          <a:xfrm>
            <a:off x="4348017" y="6276995"/>
            <a:ext cx="2807291" cy="299024"/>
            <a:chOff x="3439946" y="2233205"/>
            <a:chExt cx="2312542" cy="56604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422D279-16DD-4DE6-A9FF-3D571CE02333}"/>
                </a:ext>
              </a:extLst>
            </p:cNvPr>
            <p:cNvSpPr/>
            <p:nvPr/>
          </p:nvSpPr>
          <p:spPr>
            <a:xfrm>
              <a:off x="3446132" y="2233205"/>
              <a:ext cx="2306356" cy="566041"/>
            </a:xfrm>
            <a:prstGeom prst="rect">
              <a:avLst/>
            </a:prstGeom>
            <a:solidFill>
              <a:schemeClr val="bg2">
                <a:alpha val="50196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Content Placeholder 2">
              <a:extLst>
                <a:ext uri="{FF2B5EF4-FFF2-40B4-BE49-F238E27FC236}">
                  <a16:creationId xmlns:a16="http://schemas.microsoft.com/office/drawing/2014/main" id="{44AB74E7-F29D-4EBA-ABB1-207C0E991647}"/>
                </a:ext>
              </a:extLst>
            </p:cNvPr>
            <p:cNvSpPr txBox="1">
              <a:spLocks/>
            </p:cNvSpPr>
            <p:nvPr/>
          </p:nvSpPr>
          <p:spPr>
            <a:xfrm>
              <a:off x="3439946" y="2312040"/>
              <a:ext cx="2192516" cy="48720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CO" sz="2000" b="1" i="1" dirty="0"/>
                <a:t>Pulmón Sano</a:t>
              </a:r>
              <a:endParaRPr lang="es-CO" sz="1800" b="1" i="1" dirty="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99487A1-B9DB-46B5-AB06-165B053A1451}"/>
              </a:ext>
            </a:extLst>
          </p:cNvPr>
          <p:cNvSpPr txBox="1">
            <a:spLocks/>
          </p:cNvSpPr>
          <p:nvPr/>
        </p:nvSpPr>
        <p:spPr>
          <a:xfrm>
            <a:off x="8164446" y="2589420"/>
            <a:ext cx="3405762" cy="6312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 Se segmenta el pulmón mediante la máscara</a:t>
            </a:r>
            <a:endParaRPr lang="es-CO" sz="1800" b="1" i="1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E942CD9-3897-4757-BB68-A0E53927B507}"/>
              </a:ext>
            </a:extLst>
          </p:cNvPr>
          <p:cNvSpPr txBox="1">
            <a:spLocks/>
          </p:cNvSpPr>
          <p:nvPr/>
        </p:nvSpPr>
        <p:spPr>
          <a:xfrm>
            <a:off x="8381237" y="3420247"/>
            <a:ext cx="3083548" cy="9086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Se genera el histograma utilizando un:</a:t>
            </a:r>
          </a:p>
          <a:p>
            <a:pPr marL="0" indent="0" algn="ctr">
              <a:buNone/>
            </a:pPr>
            <a:r>
              <a:rPr lang="es-CO" sz="1800" b="1" i="1" dirty="0"/>
              <a:t>número de </a:t>
            </a:r>
            <a:r>
              <a:rPr lang="es-CO" sz="1800" b="1" i="1" dirty="0" err="1"/>
              <a:t>bins</a:t>
            </a:r>
            <a:r>
              <a:rPr lang="es-CO" sz="1800" b="1" i="1" dirty="0"/>
              <a:t> </a:t>
            </a:r>
            <a:r>
              <a:rPr lang="es-CO" sz="1800" i="1" dirty="0"/>
              <a:t>=16.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2787D82-81B0-4D19-B185-5BF1313B36FA}"/>
              </a:ext>
            </a:extLst>
          </p:cNvPr>
          <p:cNvSpPr txBox="1">
            <a:spLocks/>
          </p:cNvSpPr>
          <p:nvPr/>
        </p:nvSpPr>
        <p:spPr>
          <a:xfrm>
            <a:off x="8385010" y="4475229"/>
            <a:ext cx="3023844" cy="590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Se almacenan los datos en una matriz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AC5A61-75ED-424C-B4A8-D36CE0442CCC}"/>
              </a:ext>
            </a:extLst>
          </p:cNvPr>
          <p:cNvCxnSpPr>
            <a:cxnSpLocks/>
          </p:cNvCxnSpPr>
          <p:nvPr/>
        </p:nvCxnSpPr>
        <p:spPr>
          <a:xfrm flipH="1">
            <a:off x="9705066" y="4331367"/>
            <a:ext cx="1" cy="2117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AEB7DF9-4F5B-4D71-900B-442577AAD020}"/>
              </a:ext>
            </a:extLst>
          </p:cNvPr>
          <p:cNvSpPr txBox="1">
            <a:spLocks/>
          </p:cNvSpPr>
          <p:nvPr/>
        </p:nvSpPr>
        <p:spPr>
          <a:xfrm>
            <a:off x="8416736" y="5287436"/>
            <a:ext cx="2714761" cy="590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Se clasifican usando</a:t>
            </a:r>
            <a:r>
              <a:rPr lang="es-CO" sz="1800" b="1" i="1" dirty="0"/>
              <a:t> bosques aleatorios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A4DB21-AE7A-4A46-9D40-159FE6A53E33}"/>
              </a:ext>
            </a:extLst>
          </p:cNvPr>
          <p:cNvCxnSpPr>
            <a:cxnSpLocks/>
          </p:cNvCxnSpPr>
          <p:nvPr/>
        </p:nvCxnSpPr>
        <p:spPr>
          <a:xfrm>
            <a:off x="9724449" y="5065397"/>
            <a:ext cx="1" cy="2316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C3E30ED-1636-4779-8ACF-58BB0ACA0061}"/>
              </a:ext>
            </a:extLst>
          </p:cNvPr>
          <p:cNvSpPr txBox="1">
            <a:spLocks/>
          </p:cNvSpPr>
          <p:nvPr/>
        </p:nvSpPr>
        <p:spPr>
          <a:xfrm>
            <a:off x="8381237" y="6125606"/>
            <a:ext cx="2916535" cy="590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Evaluación del método </a:t>
            </a:r>
            <a:r>
              <a:rPr lang="es-CO" sz="1800" b="1" i="1" dirty="0"/>
              <a:t>ACA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77709D-DE2F-4BAF-BF23-3DCB6433F0DC}"/>
              </a:ext>
            </a:extLst>
          </p:cNvPr>
          <p:cNvCxnSpPr>
            <a:cxnSpLocks/>
          </p:cNvCxnSpPr>
          <p:nvPr/>
        </p:nvCxnSpPr>
        <p:spPr>
          <a:xfrm>
            <a:off x="9724449" y="5903567"/>
            <a:ext cx="1" cy="2628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318D07C3-6421-46D3-B526-6A1F2C021597}"/>
              </a:ext>
            </a:extLst>
          </p:cNvPr>
          <p:cNvSpPr/>
          <p:nvPr/>
        </p:nvSpPr>
        <p:spPr>
          <a:xfrm>
            <a:off x="1637245" y="1512564"/>
            <a:ext cx="4596386" cy="463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4" name="Picture 73" descr="A close up of an animal&#10;&#10;Description generated with high confidence">
            <a:extLst>
              <a:ext uri="{FF2B5EF4-FFF2-40B4-BE49-F238E27FC236}">
                <a16:creationId xmlns:a16="http://schemas.microsoft.com/office/drawing/2014/main" id="{109EF96D-FF0C-4CD2-BB9D-7E87E0F90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61" y="1572665"/>
            <a:ext cx="4485561" cy="4552941"/>
          </a:xfrm>
          <a:prstGeom prst="rect">
            <a:avLst/>
          </a:prstGeom>
        </p:spPr>
      </p:pic>
      <p:pic>
        <p:nvPicPr>
          <p:cNvPr id="75" name="Picture 74" descr="A picture containing book, text&#10;&#10;Description generated with high confidence">
            <a:extLst>
              <a:ext uri="{FF2B5EF4-FFF2-40B4-BE49-F238E27FC236}">
                <a16:creationId xmlns:a16="http://schemas.microsoft.com/office/drawing/2014/main" id="{672F06FE-8A8F-48C6-B6C7-842C2FAFC3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6006" y="1545371"/>
            <a:ext cx="4485561" cy="4552941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B0FD9BC-DCB0-4A05-A0EB-561FEB646C55}"/>
              </a:ext>
            </a:extLst>
          </p:cNvPr>
          <p:cNvCxnSpPr>
            <a:cxnSpLocks/>
          </p:cNvCxnSpPr>
          <p:nvPr/>
        </p:nvCxnSpPr>
        <p:spPr>
          <a:xfrm flipH="1">
            <a:off x="9673554" y="1286627"/>
            <a:ext cx="1" cy="286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86395D27-7B8A-4AE1-B885-D6B3B18B34A2}"/>
              </a:ext>
            </a:extLst>
          </p:cNvPr>
          <p:cNvSpPr txBox="1">
            <a:spLocks/>
          </p:cNvSpPr>
          <p:nvPr/>
        </p:nvSpPr>
        <p:spPr>
          <a:xfrm>
            <a:off x="8194051" y="1536531"/>
            <a:ext cx="3405762" cy="815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 Se eliminan los objetos que tocan los bordes y se realizan operaciones </a:t>
            </a:r>
            <a:r>
              <a:rPr lang="es-CO" sz="1800" b="1" i="1" dirty="0"/>
              <a:t>morfológicas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231279E-6260-483D-8732-000AEBD83EB6}"/>
              </a:ext>
            </a:extLst>
          </p:cNvPr>
          <p:cNvCxnSpPr>
            <a:cxnSpLocks/>
          </p:cNvCxnSpPr>
          <p:nvPr/>
        </p:nvCxnSpPr>
        <p:spPr>
          <a:xfrm flipH="1">
            <a:off x="9692939" y="2339605"/>
            <a:ext cx="1" cy="286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48D6EC8-B08F-48FB-8799-5B79A4A56681}"/>
              </a:ext>
            </a:extLst>
          </p:cNvPr>
          <p:cNvCxnSpPr>
            <a:cxnSpLocks/>
          </p:cNvCxnSpPr>
          <p:nvPr/>
        </p:nvCxnSpPr>
        <p:spPr>
          <a:xfrm flipH="1">
            <a:off x="9705066" y="3140381"/>
            <a:ext cx="1" cy="286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187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59259E-6 L -0.00026 0.1495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14953 L -2.29167E-6 0.286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2868 L -2.29167E-6 0.41018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41018 L -2.29167E-6 0.53541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53542 L -2.29167E-6 0.66041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  <p:bldP spid="81" grpId="2" animBg="1"/>
      <p:bldP spid="81" grpId="3" animBg="1"/>
      <p:bldP spid="81" grpId="4" animBg="1"/>
      <p:bldP spid="26" grpId="0"/>
      <p:bldP spid="30" grpId="0"/>
      <p:bldP spid="32" grpId="0"/>
      <p:bldP spid="36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B4824E4F-2E88-4640-AA6C-46647A5DD5D4}"/>
              </a:ext>
            </a:extLst>
          </p:cNvPr>
          <p:cNvGrpSpPr/>
          <p:nvPr/>
        </p:nvGrpSpPr>
        <p:grpSpPr>
          <a:xfrm>
            <a:off x="188259" y="1646743"/>
            <a:ext cx="11822915" cy="4907798"/>
            <a:chOff x="188259" y="1646743"/>
            <a:chExt cx="11822915" cy="4363033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7A42B51-B23E-4787-8CBA-AF2A3EBD6DFE}"/>
                </a:ext>
              </a:extLst>
            </p:cNvPr>
            <p:cNvSpPr/>
            <p:nvPr/>
          </p:nvSpPr>
          <p:spPr>
            <a:xfrm>
              <a:off x="188259" y="1646743"/>
              <a:ext cx="11822915" cy="4363033"/>
            </a:xfrm>
            <a:prstGeom prst="rect">
              <a:avLst/>
            </a:prstGeom>
            <a:solidFill>
              <a:srgbClr val="688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CAD1FB-529C-459B-B592-30156773B84B}"/>
                </a:ext>
              </a:extLst>
            </p:cNvPr>
            <p:cNvSpPr/>
            <p:nvPr/>
          </p:nvSpPr>
          <p:spPr>
            <a:xfrm>
              <a:off x="363065" y="1779494"/>
              <a:ext cx="11486632" cy="40834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8BA0CFA-A2DC-460C-97A2-F7A3A2D951C6}"/>
              </a:ext>
            </a:extLst>
          </p:cNvPr>
          <p:cNvSpPr/>
          <p:nvPr/>
        </p:nvSpPr>
        <p:spPr>
          <a:xfrm>
            <a:off x="4439956" y="848224"/>
            <a:ext cx="2780407" cy="526069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Title 7">
            <a:extLst>
              <a:ext uri="{FF2B5EF4-FFF2-40B4-BE49-F238E27FC236}">
                <a16:creationId xmlns:a16="http://schemas.microsoft.com/office/drawing/2014/main" id="{08E3BAFC-34E5-4421-8502-43CC66F98A4F}"/>
              </a:ext>
            </a:extLst>
          </p:cNvPr>
          <p:cNvSpPr txBox="1">
            <a:spLocks/>
          </p:cNvSpPr>
          <p:nvPr/>
        </p:nvSpPr>
        <p:spPr>
          <a:xfrm>
            <a:off x="4127280" y="303459"/>
            <a:ext cx="3405755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Experimentos de Validación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2535F2-1E5F-4A6E-ACD5-D970947D7AB2}"/>
              </a:ext>
            </a:extLst>
          </p:cNvPr>
          <p:cNvSpPr/>
          <p:nvPr/>
        </p:nvSpPr>
        <p:spPr>
          <a:xfrm>
            <a:off x="4596589" y="2159893"/>
            <a:ext cx="2623766" cy="421972"/>
          </a:xfrm>
          <a:prstGeom prst="rect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i="1" dirty="0">
                <a:solidFill>
                  <a:schemeClr val="tx1"/>
                </a:solidFill>
              </a:rPr>
              <a:t>Clasificación a partir de </a:t>
            </a:r>
            <a:r>
              <a:rPr lang="es-CO" sz="2000" i="1" dirty="0" err="1">
                <a:solidFill>
                  <a:schemeClr val="tx1"/>
                </a:solidFill>
              </a:rPr>
              <a:t>bounding</a:t>
            </a:r>
            <a:r>
              <a:rPr lang="es-CO" sz="2000" i="1" dirty="0">
                <a:solidFill>
                  <a:schemeClr val="tx1"/>
                </a:solidFill>
              </a:rPr>
              <a:t> boxes</a:t>
            </a:r>
            <a:endParaRPr lang="en-US" sz="2000" i="1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2B048D-C508-4134-A80E-E2B16B593418}"/>
              </a:ext>
            </a:extLst>
          </p:cNvPr>
          <p:cNvCxnSpPr>
            <a:cxnSpLocks/>
          </p:cNvCxnSpPr>
          <p:nvPr/>
        </p:nvCxnSpPr>
        <p:spPr>
          <a:xfrm>
            <a:off x="5747399" y="1392988"/>
            <a:ext cx="0" cy="526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06D5DD14-57A4-4109-B075-4D68B06681AC}"/>
              </a:ext>
            </a:extLst>
          </p:cNvPr>
          <p:cNvSpPr txBox="1">
            <a:spLocks/>
          </p:cNvSpPr>
          <p:nvPr/>
        </p:nvSpPr>
        <p:spPr>
          <a:xfrm>
            <a:off x="6249784" y="2851685"/>
            <a:ext cx="1733132" cy="3747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dirty="0"/>
              <a:t>Descriptor 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ADD1A679-4CF5-4D06-A4BC-E5E58E593019}"/>
              </a:ext>
            </a:extLst>
          </p:cNvPr>
          <p:cNvSpPr txBox="1">
            <a:spLocks/>
          </p:cNvSpPr>
          <p:nvPr/>
        </p:nvSpPr>
        <p:spPr>
          <a:xfrm>
            <a:off x="1096851" y="3645016"/>
            <a:ext cx="2228271" cy="6365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000" dirty="0"/>
              <a:t>Histograma de intensidades</a:t>
            </a:r>
            <a:endParaRPr lang="es-CO" sz="1800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67507DC-947F-4BA7-BA76-737F3FADAA60}"/>
              </a:ext>
            </a:extLst>
          </p:cNvPr>
          <p:cNvSpPr txBox="1">
            <a:spLocks/>
          </p:cNvSpPr>
          <p:nvPr/>
        </p:nvSpPr>
        <p:spPr>
          <a:xfrm>
            <a:off x="4323412" y="3634958"/>
            <a:ext cx="3366464" cy="6365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000" dirty="0"/>
              <a:t>Histograma de gradientes orientados</a:t>
            </a:r>
            <a:endParaRPr lang="es-CO" sz="1800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2699383D-1170-4A09-B156-D96BD25964B9}"/>
              </a:ext>
            </a:extLst>
          </p:cNvPr>
          <p:cNvSpPr txBox="1">
            <a:spLocks/>
          </p:cNvSpPr>
          <p:nvPr/>
        </p:nvSpPr>
        <p:spPr>
          <a:xfrm>
            <a:off x="9534383" y="3702464"/>
            <a:ext cx="1788041" cy="31368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000"/>
              <a:t>Textones</a:t>
            </a:r>
            <a:endParaRPr lang="es-CO" sz="2000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4C7CFBAC-C59B-498E-9561-48ED032D04AF}"/>
              </a:ext>
            </a:extLst>
          </p:cNvPr>
          <p:cNvSpPr txBox="1">
            <a:spLocks/>
          </p:cNvSpPr>
          <p:nvPr/>
        </p:nvSpPr>
        <p:spPr>
          <a:xfrm>
            <a:off x="2478905" y="4252552"/>
            <a:ext cx="1004773" cy="306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dirty="0"/>
              <a:t>ACA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1C2607BD-4F1F-434C-A0A7-C8BDC788F749}"/>
              </a:ext>
            </a:extLst>
          </p:cNvPr>
          <p:cNvSpPr txBox="1">
            <a:spLocks/>
          </p:cNvSpPr>
          <p:nvPr/>
        </p:nvSpPr>
        <p:spPr>
          <a:xfrm>
            <a:off x="10070769" y="4563207"/>
            <a:ext cx="1108325" cy="415666"/>
          </a:xfrm>
          <a:prstGeom prst="rect">
            <a:avLst/>
          </a:prstGeom>
          <a:solidFill>
            <a:schemeClr val="accent3">
              <a:lumMod val="25000"/>
              <a:lumOff val="75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1800" dirty="0"/>
              <a:t>45,31%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E6883D7-0E66-4A7E-A8B6-E51D8A1A2A2E}"/>
              </a:ext>
            </a:extLst>
          </p:cNvPr>
          <p:cNvSpPr txBox="1">
            <a:spLocks/>
          </p:cNvSpPr>
          <p:nvPr/>
        </p:nvSpPr>
        <p:spPr>
          <a:xfrm>
            <a:off x="5344844" y="4707136"/>
            <a:ext cx="1108324" cy="3934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1800" dirty="0"/>
              <a:t>38,62%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82A6C95F-FC76-49FC-A895-9441D2238180}"/>
              </a:ext>
            </a:extLst>
          </p:cNvPr>
          <p:cNvSpPr txBox="1">
            <a:spLocks/>
          </p:cNvSpPr>
          <p:nvPr/>
        </p:nvSpPr>
        <p:spPr>
          <a:xfrm>
            <a:off x="1815150" y="4657320"/>
            <a:ext cx="1108325" cy="4156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1800" dirty="0"/>
              <a:t>81.09%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748C39-FD66-4F13-BFA4-44ED404B077C}"/>
              </a:ext>
            </a:extLst>
          </p:cNvPr>
          <p:cNvCxnSpPr>
            <a:cxnSpLocks/>
          </p:cNvCxnSpPr>
          <p:nvPr/>
        </p:nvCxnSpPr>
        <p:spPr>
          <a:xfrm>
            <a:off x="5747399" y="2984345"/>
            <a:ext cx="0" cy="484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F92EE89-6A65-456F-B7FB-B250689D3864}"/>
              </a:ext>
            </a:extLst>
          </p:cNvPr>
          <p:cNvCxnSpPr>
            <a:cxnSpLocks/>
            <a:stCxn id="21" idx="1"/>
            <a:endCxn id="43" idx="0"/>
          </p:cNvCxnSpPr>
          <p:nvPr/>
        </p:nvCxnSpPr>
        <p:spPr>
          <a:xfrm rot="10800000" flipV="1">
            <a:off x="2210987" y="2370878"/>
            <a:ext cx="2385602" cy="1274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17C9B93-55EC-4E96-B4B9-7B98372C19D6}"/>
              </a:ext>
            </a:extLst>
          </p:cNvPr>
          <p:cNvCxnSpPr>
            <a:cxnSpLocks/>
            <a:stCxn id="21" idx="3"/>
            <a:endCxn id="47" idx="0"/>
          </p:cNvCxnSpPr>
          <p:nvPr/>
        </p:nvCxnSpPr>
        <p:spPr>
          <a:xfrm>
            <a:off x="7220355" y="2370879"/>
            <a:ext cx="3208049" cy="13315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2328E9C-3708-4D6C-ABB4-91CA2E5A249D}"/>
              </a:ext>
            </a:extLst>
          </p:cNvPr>
          <p:cNvCxnSpPr>
            <a:cxnSpLocks/>
          </p:cNvCxnSpPr>
          <p:nvPr/>
        </p:nvCxnSpPr>
        <p:spPr>
          <a:xfrm>
            <a:off x="2210986" y="4207262"/>
            <a:ext cx="0" cy="397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17B56181-D94D-4168-9D28-AC5FCDCD5E96}"/>
              </a:ext>
            </a:extLst>
          </p:cNvPr>
          <p:cNvSpPr txBox="1">
            <a:spLocks/>
          </p:cNvSpPr>
          <p:nvPr/>
        </p:nvSpPr>
        <p:spPr>
          <a:xfrm>
            <a:off x="6015318" y="4225505"/>
            <a:ext cx="1004773" cy="306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dirty="0"/>
              <a:t>ACA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02B98A5-B312-43F8-B245-F89124E1982C}"/>
              </a:ext>
            </a:extLst>
          </p:cNvPr>
          <p:cNvCxnSpPr>
            <a:cxnSpLocks/>
          </p:cNvCxnSpPr>
          <p:nvPr/>
        </p:nvCxnSpPr>
        <p:spPr>
          <a:xfrm>
            <a:off x="5787740" y="4180215"/>
            <a:ext cx="0" cy="397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890543CD-9DE6-469B-8892-CC4B9D60676B}"/>
              </a:ext>
            </a:extLst>
          </p:cNvPr>
          <p:cNvSpPr txBox="1">
            <a:spLocks/>
          </p:cNvSpPr>
          <p:nvPr/>
        </p:nvSpPr>
        <p:spPr>
          <a:xfrm>
            <a:off x="10723901" y="4175095"/>
            <a:ext cx="1004773" cy="306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dirty="0"/>
              <a:t>ACA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F831365-D2BC-4565-A7EB-CE4B21535D6D}"/>
              </a:ext>
            </a:extLst>
          </p:cNvPr>
          <p:cNvCxnSpPr>
            <a:cxnSpLocks/>
          </p:cNvCxnSpPr>
          <p:nvPr/>
        </p:nvCxnSpPr>
        <p:spPr>
          <a:xfrm>
            <a:off x="10455982" y="4129805"/>
            <a:ext cx="0" cy="397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92DE6B73-F326-467E-BD39-781A0B63B0FC}"/>
              </a:ext>
            </a:extLst>
          </p:cNvPr>
          <p:cNvSpPr txBox="1">
            <a:spLocks/>
          </p:cNvSpPr>
          <p:nvPr/>
        </p:nvSpPr>
        <p:spPr>
          <a:xfrm>
            <a:off x="5830157" y="5469741"/>
            <a:ext cx="3366464" cy="4156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000" i="1" dirty="0"/>
              <a:t>KNN (K-</a:t>
            </a:r>
            <a:r>
              <a:rPr lang="es-CO" sz="2000" i="1" dirty="0" err="1"/>
              <a:t>Nearest</a:t>
            </a:r>
            <a:r>
              <a:rPr lang="es-CO" sz="2000" i="1" dirty="0"/>
              <a:t> </a:t>
            </a:r>
            <a:r>
              <a:rPr lang="es-CO" sz="2000" i="1" dirty="0" err="1"/>
              <a:t>Neighbors</a:t>
            </a:r>
            <a:r>
              <a:rPr lang="es-CO" sz="2000" i="1" dirty="0"/>
              <a:t>)</a:t>
            </a:r>
            <a:endParaRPr lang="es-CO" sz="1800" i="1" dirty="0"/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1AB3CAF6-CE05-45A7-ACA9-3CCAC6B3D8A0}"/>
              </a:ext>
            </a:extLst>
          </p:cNvPr>
          <p:cNvSpPr txBox="1">
            <a:spLocks/>
          </p:cNvSpPr>
          <p:nvPr/>
        </p:nvSpPr>
        <p:spPr>
          <a:xfrm>
            <a:off x="3730023" y="5469741"/>
            <a:ext cx="1733132" cy="37470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dirty="0"/>
              <a:t>Clasificador </a:t>
            </a:r>
          </a:p>
        </p:txBody>
      </p:sp>
    </p:spTree>
    <p:extLst>
      <p:ext uri="{BB962C8B-B14F-4D97-AF65-F5344CB8AC3E}">
        <p14:creationId xmlns:p14="http://schemas.microsoft.com/office/powerpoint/2010/main" val="3870825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2C4E704-3942-4CDC-B924-3F17B08CAEA7}"/>
              </a:ext>
            </a:extLst>
          </p:cNvPr>
          <p:cNvGrpSpPr/>
          <p:nvPr/>
        </p:nvGrpSpPr>
        <p:grpSpPr>
          <a:xfrm>
            <a:off x="188259" y="1646743"/>
            <a:ext cx="11822915" cy="4907798"/>
            <a:chOff x="188259" y="1646743"/>
            <a:chExt cx="11822915" cy="4363033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C43D5E9-75D7-4147-B041-ABF30CA87A9D}"/>
                </a:ext>
              </a:extLst>
            </p:cNvPr>
            <p:cNvSpPr/>
            <p:nvPr/>
          </p:nvSpPr>
          <p:spPr>
            <a:xfrm>
              <a:off x="188259" y="1646743"/>
              <a:ext cx="11822915" cy="4363033"/>
            </a:xfrm>
            <a:prstGeom prst="rect">
              <a:avLst/>
            </a:prstGeom>
            <a:solidFill>
              <a:srgbClr val="688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FE2287B-0709-45F5-9702-073573A2635B}"/>
                </a:ext>
              </a:extLst>
            </p:cNvPr>
            <p:cNvSpPr/>
            <p:nvPr/>
          </p:nvSpPr>
          <p:spPr>
            <a:xfrm>
              <a:off x="363065" y="1779494"/>
              <a:ext cx="11486632" cy="40834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8BA0CFA-A2DC-460C-97A2-F7A3A2D951C6}"/>
              </a:ext>
            </a:extLst>
          </p:cNvPr>
          <p:cNvSpPr/>
          <p:nvPr/>
        </p:nvSpPr>
        <p:spPr>
          <a:xfrm>
            <a:off x="4439956" y="848224"/>
            <a:ext cx="2780407" cy="526069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Title 7">
            <a:extLst>
              <a:ext uri="{FF2B5EF4-FFF2-40B4-BE49-F238E27FC236}">
                <a16:creationId xmlns:a16="http://schemas.microsoft.com/office/drawing/2014/main" id="{08E3BAFC-34E5-4421-8502-43CC66F98A4F}"/>
              </a:ext>
            </a:extLst>
          </p:cNvPr>
          <p:cNvSpPr txBox="1">
            <a:spLocks/>
          </p:cNvSpPr>
          <p:nvPr/>
        </p:nvSpPr>
        <p:spPr>
          <a:xfrm>
            <a:off x="4127280" y="303459"/>
            <a:ext cx="3405755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Experimentos de Validación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2535F2-1E5F-4A6E-ACD5-D970947D7AB2}"/>
              </a:ext>
            </a:extLst>
          </p:cNvPr>
          <p:cNvSpPr/>
          <p:nvPr/>
        </p:nvSpPr>
        <p:spPr>
          <a:xfrm>
            <a:off x="4596589" y="2159893"/>
            <a:ext cx="2623766" cy="421972"/>
          </a:xfrm>
          <a:prstGeom prst="rect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i="1" dirty="0">
                <a:solidFill>
                  <a:schemeClr val="tx1"/>
                </a:solidFill>
              </a:rPr>
              <a:t>Clasificación a partir de </a:t>
            </a:r>
            <a:r>
              <a:rPr lang="es-CO" sz="2000" i="1" dirty="0" err="1">
                <a:solidFill>
                  <a:schemeClr val="tx1"/>
                </a:solidFill>
              </a:rPr>
              <a:t>bounding</a:t>
            </a:r>
            <a:r>
              <a:rPr lang="es-CO" sz="2000" i="1" dirty="0">
                <a:solidFill>
                  <a:schemeClr val="tx1"/>
                </a:solidFill>
              </a:rPr>
              <a:t> boxes</a:t>
            </a:r>
            <a:endParaRPr lang="en-US" sz="2000" i="1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2B048D-C508-4134-A80E-E2B16B593418}"/>
              </a:ext>
            </a:extLst>
          </p:cNvPr>
          <p:cNvCxnSpPr>
            <a:cxnSpLocks/>
          </p:cNvCxnSpPr>
          <p:nvPr/>
        </p:nvCxnSpPr>
        <p:spPr>
          <a:xfrm>
            <a:off x="5747399" y="1392988"/>
            <a:ext cx="0" cy="526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06D5DD14-57A4-4109-B075-4D68B06681AC}"/>
              </a:ext>
            </a:extLst>
          </p:cNvPr>
          <p:cNvSpPr txBox="1">
            <a:spLocks/>
          </p:cNvSpPr>
          <p:nvPr/>
        </p:nvSpPr>
        <p:spPr>
          <a:xfrm>
            <a:off x="6249784" y="2851685"/>
            <a:ext cx="1733132" cy="3747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dirty="0"/>
              <a:t>Descriptor 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ADD1A679-4CF5-4D06-A4BC-E5E58E593019}"/>
              </a:ext>
            </a:extLst>
          </p:cNvPr>
          <p:cNvSpPr txBox="1">
            <a:spLocks/>
          </p:cNvSpPr>
          <p:nvPr/>
        </p:nvSpPr>
        <p:spPr>
          <a:xfrm>
            <a:off x="1096852" y="2655070"/>
            <a:ext cx="2218764" cy="48495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1900" dirty="0"/>
              <a:t>Histograma de intensidades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67507DC-947F-4BA7-BA76-737F3FADAA60}"/>
              </a:ext>
            </a:extLst>
          </p:cNvPr>
          <p:cNvSpPr txBox="1">
            <a:spLocks/>
          </p:cNvSpPr>
          <p:nvPr/>
        </p:nvSpPr>
        <p:spPr>
          <a:xfrm>
            <a:off x="4323412" y="3634958"/>
            <a:ext cx="3366464" cy="6365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000" dirty="0"/>
              <a:t>Histograma de gradientes orientados</a:t>
            </a:r>
            <a:endParaRPr lang="es-CO" sz="1800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2699383D-1170-4A09-B156-D96BD25964B9}"/>
              </a:ext>
            </a:extLst>
          </p:cNvPr>
          <p:cNvSpPr txBox="1">
            <a:spLocks/>
          </p:cNvSpPr>
          <p:nvPr/>
        </p:nvSpPr>
        <p:spPr>
          <a:xfrm>
            <a:off x="9534383" y="3702464"/>
            <a:ext cx="1788041" cy="31368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000"/>
              <a:t>Textones</a:t>
            </a:r>
            <a:endParaRPr lang="es-CO" sz="2000" dirty="0"/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1C2607BD-4F1F-434C-A0A7-C8BDC788F749}"/>
              </a:ext>
            </a:extLst>
          </p:cNvPr>
          <p:cNvSpPr txBox="1">
            <a:spLocks/>
          </p:cNvSpPr>
          <p:nvPr/>
        </p:nvSpPr>
        <p:spPr>
          <a:xfrm>
            <a:off x="10070769" y="4563207"/>
            <a:ext cx="1108325" cy="415666"/>
          </a:xfrm>
          <a:prstGeom prst="rect">
            <a:avLst/>
          </a:prstGeom>
          <a:solidFill>
            <a:schemeClr val="accent3">
              <a:lumMod val="25000"/>
              <a:lumOff val="75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1800" dirty="0"/>
              <a:t>45,31%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E6883D7-0E66-4A7E-A8B6-E51D8A1A2A2E}"/>
              </a:ext>
            </a:extLst>
          </p:cNvPr>
          <p:cNvSpPr txBox="1">
            <a:spLocks/>
          </p:cNvSpPr>
          <p:nvPr/>
        </p:nvSpPr>
        <p:spPr>
          <a:xfrm>
            <a:off x="5344844" y="4707136"/>
            <a:ext cx="1108324" cy="3934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1800" dirty="0"/>
              <a:t>38,62%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748C39-FD66-4F13-BFA4-44ED404B077C}"/>
              </a:ext>
            </a:extLst>
          </p:cNvPr>
          <p:cNvCxnSpPr>
            <a:cxnSpLocks/>
          </p:cNvCxnSpPr>
          <p:nvPr/>
        </p:nvCxnSpPr>
        <p:spPr>
          <a:xfrm>
            <a:off x="5747399" y="2984345"/>
            <a:ext cx="0" cy="484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F92EE89-6A65-456F-B7FB-B250689D3864}"/>
              </a:ext>
            </a:extLst>
          </p:cNvPr>
          <p:cNvCxnSpPr>
            <a:cxnSpLocks/>
            <a:stCxn id="21" idx="1"/>
            <a:endCxn id="43" idx="0"/>
          </p:cNvCxnSpPr>
          <p:nvPr/>
        </p:nvCxnSpPr>
        <p:spPr>
          <a:xfrm rot="10800000" flipV="1">
            <a:off x="2206235" y="2370878"/>
            <a:ext cx="2390355" cy="2841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17C9B93-55EC-4E96-B4B9-7B98372C19D6}"/>
              </a:ext>
            </a:extLst>
          </p:cNvPr>
          <p:cNvCxnSpPr>
            <a:cxnSpLocks/>
            <a:stCxn id="21" idx="3"/>
            <a:endCxn id="47" idx="0"/>
          </p:cNvCxnSpPr>
          <p:nvPr/>
        </p:nvCxnSpPr>
        <p:spPr>
          <a:xfrm>
            <a:off x="7220355" y="2370879"/>
            <a:ext cx="3208049" cy="13315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17B56181-D94D-4168-9D28-AC5FCDCD5E96}"/>
              </a:ext>
            </a:extLst>
          </p:cNvPr>
          <p:cNvSpPr txBox="1">
            <a:spLocks/>
          </p:cNvSpPr>
          <p:nvPr/>
        </p:nvSpPr>
        <p:spPr>
          <a:xfrm>
            <a:off x="6015318" y="4225505"/>
            <a:ext cx="1004773" cy="306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dirty="0"/>
              <a:t>ACA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02B98A5-B312-43F8-B245-F89124E1982C}"/>
              </a:ext>
            </a:extLst>
          </p:cNvPr>
          <p:cNvCxnSpPr>
            <a:cxnSpLocks/>
          </p:cNvCxnSpPr>
          <p:nvPr/>
        </p:nvCxnSpPr>
        <p:spPr>
          <a:xfrm>
            <a:off x="5787740" y="4180215"/>
            <a:ext cx="0" cy="397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890543CD-9DE6-469B-8892-CC4B9D60676B}"/>
              </a:ext>
            </a:extLst>
          </p:cNvPr>
          <p:cNvSpPr txBox="1">
            <a:spLocks/>
          </p:cNvSpPr>
          <p:nvPr/>
        </p:nvSpPr>
        <p:spPr>
          <a:xfrm>
            <a:off x="10723901" y="4175095"/>
            <a:ext cx="1004773" cy="306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dirty="0"/>
              <a:t>ACA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F831365-D2BC-4565-A7EB-CE4B21535D6D}"/>
              </a:ext>
            </a:extLst>
          </p:cNvPr>
          <p:cNvCxnSpPr>
            <a:cxnSpLocks/>
          </p:cNvCxnSpPr>
          <p:nvPr/>
        </p:nvCxnSpPr>
        <p:spPr>
          <a:xfrm>
            <a:off x="10455982" y="4129805"/>
            <a:ext cx="0" cy="397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CDFE382-24AE-48BF-A933-8D98E54A8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859074"/>
              </p:ext>
            </p:extLst>
          </p:nvPr>
        </p:nvGraphicFramePr>
        <p:xfrm>
          <a:off x="1123488" y="3208304"/>
          <a:ext cx="2218764" cy="29976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1693">
                  <a:extLst>
                    <a:ext uri="{9D8B030D-6E8A-4147-A177-3AD203B41FA5}">
                      <a16:colId xmlns:a16="http://schemas.microsoft.com/office/drawing/2014/main" val="3347772487"/>
                    </a:ext>
                  </a:extLst>
                </a:gridCol>
                <a:gridCol w="1307071">
                  <a:extLst>
                    <a:ext uri="{9D8B030D-6E8A-4147-A177-3AD203B41FA5}">
                      <a16:colId xmlns:a16="http://schemas.microsoft.com/office/drawing/2014/main" val="3521573797"/>
                    </a:ext>
                  </a:extLst>
                </a:gridCol>
              </a:tblGrid>
              <a:tr h="374708">
                <a:tc>
                  <a:txBody>
                    <a:bodyPr/>
                    <a:lstStyle/>
                    <a:p>
                      <a:pPr algn="ctr"/>
                      <a:r>
                        <a:rPr lang="es-CO" i="1" dirty="0"/>
                        <a:t>N-</a:t>
                      </a:r>
                      <a:r>
                        <a:rPr lang="es-CO" i="1" dirty="0" err="1"/>
                        <a:t>bins</a:t>
                      </a:r>
                      <a:endParaRPr lang="en-US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s-CO" b="1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44909235"/>
                  </a:ext>
                </a:extLst>
              </a:tr>
              <a:tr h="374708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10</a:t>
                      </a:r>
                      <a:endParaRPr lang="en-US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i="1" dirty="0"/>
                        <a:t>70.43%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2695436"/>
                  </a:ext>
                </a:extLst>
              </a:tr>
              <a:tr h="374708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16</a:t>
                      </a:r>
                      <a:endParaRPr lang="en-US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b="1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7847178"/>
                  </a:ext>
                </a:extLst>
              </a:tr>
              <a:tr h="374708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20</a:t>
                      </a:r>
                      <a:endParaRPr lang="en-US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i="1" dirty="0"/>
                        <a:t>75.52%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4382422"/>
                  </a:ext>
                </a:extLst>
              </a:tr>
              <a:tr h="374708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40</a:t>
                      </a:r>
                      <a:endParaRPr lang="en-US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i="1" dirty="0"/>
                        <a:t>76.89%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81884547"/>
                  </a:ext>
                </a:extLst>
              </a:tr>
              <a:tr h="374708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80</a:t>
                      </a:r>
                      <a:endParaRPr lang="en-US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i="1" dirty="0"/>
                        <a:t>78.96%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38091743"/>
                  </a:ext>
                </a:extLst>
              </a:tr>
              <a:tr h="374708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200</a:t>
                      </a:r>
                      <a:endParaRPr lang="en-US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i="1" dirty="0"/>
                        <a:t>78.24%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13634110"/>
                  </a:ext>
                </a:extLst>
              </a:tr>
              <a:tr h="374708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256</a:t>
                      </a:r>
                      <a:endParaRPr lang="en-US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i="1" dirty="0"/>
                        <a:t>80.78%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465243"/>
                  </a:ext>
                </a:extLst>
              </a:tr>
            </a:tbl>
          </a:graphicData>
        </a:graphic>
      </p:graphicFrame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4C7CFBAC-C59B-498E-9561-48ED032D04AF}"/>
              </a:ext>
            </a:extLst>
          </p:cNvPr>
          <p:cNvSpPr txBox="1">
            <a:spLocks/>
          </p:cNvSpPr>
          <p:nvPr/>
        </p:nvSpPr>
        <p:spPr>
          <a:xfrm>
            <a:off x="2250180" y="3259144"/>
            <a:ext cx="1004773" cy="2639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dirty="0"/>
              <a:t>ACA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82A6C95F-FC76-49FC-A895-9441D2238180}"/>
              </a:ext>
            </a:extLst>
          </p:cNvPr>
          <p:cNvSpPr txBox="1">
            <a:spLocks/>
          </p:cNvSpPr>
          <p:nvPr/>
        </p:nvSpPr>
        <p:spPr>
          <a:xfrm>
            <a:off x="2232870" y="4031013"/>
            <a:ext cx="1004773" cy="2950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i="1" dirty="0"/>
              <a:t>81.09%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383F277-2733-481A-90F6-2433960BBCAB}"/>
              </a:ext>
            </a:extLst>
          </p:cNvPr>
          <p:cNvSpPr txBox="1">
            <a:spLocks/>
          </p:cNvSpPr>
          <p:nvPr/>
        </p:nvSpPr>
        <p:spPr>
          <a:xfrm>
            <a:off x="5830157" y="5469741"/>
            <a:ext cx="3366464" cy="4156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000" i="1" dirty="0"/>
              <a:t>KNN (K-</a:t>
            </a:r>
            <a:r>
              <a:rPr lang="es-CO" sz="2000" i="1" dirty="0" err="1"/>
              <a:t>Nearest</a:t>
            </a:r>
            <a:r>
              <a:rPr lang="es-CO" sz="2000" i="1" dirty="0"/>
              <a:t> </a:t>
            </a:r>
            <a:r>
              <a:rPr lang="es-CO" sz="2000" i="1" dirty="0" err="1"/>
              <a:t>Neighbors</a:t>
            </a:r>
            <a:r>
              <a:rPr lang="es-CO" sz="2000" i="1" dirty="0"/>
              <a:t>)</a:t>
            </a:r>
            <a:endParaRPr lang="es-CO" sz="1800" i="1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907E70B-F559-433A-8CBC-D4C6B25A4DA3}"/>
              </a:ext>
            </a:extLst>
          </p:cNvPr>
          <p:cNvSpPr txBox="1">
            <a:spLocks/>
          </p:cNvSpPr>
          <p:nvPr/>
        </p:nvSpPr>
        <p:spPr>
          <a:xfrm>
            <a:off x="3730023" y="5469741"/>
            <a:ext cx="1733132" cy="37470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dirty="0"/>
              <a:t>Clasificador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D2D049-67AD-475D-95AF-5D7844017FB6}"/>
              </a:ext>
            </a:extLst>
          </p:cNvPr>
          <p:cNvSpPr/>
          <p:nvPr/>
        </p:nvSpPr>
        <p:spPr>
          <a:xfrm>
            <a:off x="1163838" y="2617036"/>
            <a:ext cx="2385602" cy="484958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355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2C4E704-3942-4CDC-B924-3F17B08CAEA7}"/>
              </a:ext>
            </a:extLst>
          </p:cNvPr>
          <p:cNvGrpSpPr/>
          <p:nvPr/>
        </p:nvGrpSpPr>
        <p:grpSpPr>
          <a:xfrm>
            <a:off x="188259" y="1646743"/>
            <a:ext cx="11822915" cy="4907798"/>
            <a:chOff x="188259" y="1646743"/>
            <a:chExt cx="11822915" cy="4363033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C43D5E9-75D7-4147-B041-ABF30CA87A9D}"/>
                </a:ext>
              </a:extLst>
            </p:cNvPr>
            <p:cNvSpPr/>
            <p:nvPr/>
          </p:nvSpPr>
          <p:spPr>
            <a:xfrm>
              <a:off x="188259" y="1646743"/>
              <a:ext cx="11822915" cy="4363033"/>
            </a:xfrm>
            <a:prstGeom prst="rect">
              <a:avLst/>
            </a:prstGeom>
            <a:solidFill>
              <a:srgbClr val="688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FE2287B-0709-45F5-9702-073573A2635B}"/>
                </a:ext>
              </a:extLst>
            </p:cNvPr>
            <p:cNvSpPr/>
            <p:nvPr/>
          </p:nvSpPr>
          <p:spPr>
            <a:xfrm>
              <a:off x="363065" y="1779494"/>
              <a:ext cx="11486632" cy="40834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8BA0CFA-A2DC-460C-97A2-F7A3A2D951C6}"/>
              </a:ext>
            </a:extLst>
          </p:cNvPr>
          <p:cNvSpPr/>
          <p:nvPr/>
        </p:nvSpPr>
        <p:spPr>
          <a:xfrm>
            <a:off x="4439956" y="848224"/>
            <a:ext cx="2780407" cy="526069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Title 7">
            <a:extLst>
              <a:ext uri="{FF2B5EF4-FFF2-40B4-BE49-F238E27FC236}">
                <a16:creationId xmlns:a16="http://schemas.microsoft.com/office/drawing/2014/main" id="{08E3BAFC-34E5-4421-8502-43CC66F98A4F}"/>
              </a:ext>
            </a:extLst>
          </p:cNvPr>
          <p:cNvSpPr txBox="1">
            <a:spLocks/>
          </p:cNvSpPr>
          <p:nvPr/>
        </p:nvSpPr>
        <p:spPr>
          <a:xfrm>
            <a:off x="4127280" y="303459"/>
            <a:ext cx="3405755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Experimentos de Validación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2535F2-1E5F-4A6E-ACD5-D970947D7AB2}"/>
              </a:ext>
            </a:extLst>
          </p:cNvPr>
          <p:cNvSpPr/>
          <p:nvPr/>
        </p:nvSpPr>
        <p:spPr>
          <a:xfrm>
            <a:off x="4596589" y="2159893"/>
            <a:ext cx="2623766" cy="421972"/>
          </a:xfrm>
          <a:prstGeom prst="rect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i="1" dirty="0">
                <a:solidFill>
                  <a:schemeClr val="tx1"/>
                </a:solidFill>
              </a:rPr>
              <a:t>Clasificación a partir de </a:t>
            </a:r>
            <a:r>
              <a:rPr lang="es-CO" sz="2000" i="1" dirty="0" err="1">
                <a:solidFill>
                  <a:schemeClr val="tx1"/>
                </a:solidFill>
              </a:rPr>
              <a:t>bounding</a:t>
            </a:r>
            <a:r>
              <a:rPr lang="es-CO" sz="2000" i="1" dirty="0">
                <a:solidFill>
                  <a:schemeClr val="tx1"/>
                </a:solidFill>
              </a:rPr>
              <a:t> boxes</a:t>
            </a:r>
            <a:endParaRPr lang="en-US" sz="2000" i="1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2B048D-C508-4134-A80E-E2B16B593418}"/>
              </a:ext>
            </a:extLst>
          </p:cNvPr>
          <p:cNvCxnSpPr>
            <a:cxnSpLocks/>
          </p:cNvCxnSpPr>
          <p:nvPr/>
        </p:nvCxnSpPr>
        <p:spPr>
          <a:xfrm>
            <a:off x="5747399" y="1392988"/>
            <a:ext cx="0" cy="526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06D5DD14-57A4-4109-B075-4D68B06681AC}"/>
              </a:ext>
            </a:extLst>
          </p:cNvPr>
          <p:cNvSpPr txBox="1">
            <a:spLocks/>
          </p:cNvSpPr>
          <p:nvPr/>
        </p:nvSpPr>
        <p:spPr>
          <a:xfrm>
            <a:off x="6156040" y="2910961"/>
            <a:ext cx="1733132" cy="3747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dirty="0"/>
              <a:t>Descriptor 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ADD1A679-4CF5-4D06-A4BC-E5E58E593019}"/>
              </a:ext>
            </a:extLst>
          </p:cNvPr>
          <p:cNvSpPr txBox="1">
            <a:spLocks/>
          </p:cNvSpPr>
          <p:nvPr/>
        </p:nvSpPr>
        <p:spPr>
          <a:xfrm>
            <a:off x="4684751" y="3312920"/>
            <a:ext cx="2228271" cy="6365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000" dirty="0"/>
              <a:t>Histograma de intensidades</a:t>
            </a:r>
            <a:endParaRPr lang="es-CO" sz="1800" dirty="0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3733265-FB06-41E3-B8DE-DDC73C29A75D}"/>
              </a:ext>
            </a:extLst>
          </p:cNvPr>
          <p:cNvSpPr txBox="1">
            <a:spLocks/>
          </p:cNvSpPr>
          <p:nvPr/>
        </p:nvSpPr>
        <p:spPr>
          <a:xfrm>
            <a:off x="8108863" y="4567335"/>
            <a:ext cx="3366464" cy="4156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1800" i="1" dirty="0"/>
              <a:t>KNN (K-</a:t>
            </a:r>
            <a:r>
              <a:rPr lang="es-CO" sz="1800" i="1" dirty="0" err="1"/>
              <a:t>Nearest</a:t>
            </a:r>
            <a:r>
              <a:rPr lang="es-CO" sz="1800" i="1" dirty="0"/>
              <a:t> </a:t>
            </a:r>
            <a:r>
              <a:rPr lang="es-CO" sz="1800" i="1" dirty="0" err="1"/>
              <a:t>Neighbors</a:t>
            </a:r>
            <a:r>
              <a:rPr lang="es-CO" sz="1800" i="1" dirty="0"/>
              <a:t>)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A48AED8D-FD8E-4920-9029-ADD74A981D2E}"/>
              </a:ext>
            </a:extLst>
          </p:cNvPr>
          <p:cNvSpPr txBox="1">
            <a:spLocks/>
          </p:cNvSpPr>
          <p:nvPr/>
        </p:nvSpPr>
        <p:spPr>
          <a:xfrm>
            <a:off x="6314375" y="3961302"/>
            <a:ext cx="1733132" cy="3747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dirty="0"/>
              <a:t>Clasificador 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1C2607BD-4F1F-434C-A0A7-C8BDC788F749}"/>
              </a:ext>
            </a:extLst>
          </p:cNvPr>
          <p:cNvSpPr txBox="1">
            <a:spLocks/>
          </p:cNvSpPr>
          <p:nvPr/>
        </p:nvSpPr>
        <p:spPr>
          <a:xfrm>
            <a:off x="9360216" y="5503483"/>
            <a:ext cx="1108325" cy="415666"/>
          </a:xfrm>
          <a:prstGeom prst="rect">
            <a:avLst/>
          </a:prstGeom>
          <a:solidFill>
            <a:schemeClr val="accent3">
              <a:lumMod val="25000"/>
              <a:lumOff val="75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1800" dirty="0"/>
              <a:t>80,78%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E6883D7-0E66-4A7E-A8B6-E51D8A1A2A2E}"/>
              </a:ext>
            </a:extLst>
          </p:cNvPr>
          <p:cNvSpPr txBox="1">
            <a:spLocks/>
          </p:cNvSpPr>
          <p:nvPr/>
        </p:nvSpPr>
        <p:spPr>
          <a:xfrm>
            <a:off x="2155270" y="5489446"/>
            <a:ext cx="1108324" cy="3934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1800" dirty="0"/>
              <a:t>85,15%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F92EE89-6A65-456F-B7FB-B250689D3864}"/>
              </a:ext>
            </a:extLst>
          </p:cNvPr>
          <p:cNvCxnSpPr>
            <a:cxnSpLocks/>
            <a:endCxn id="43" idx="0"/>
          </p:cNvCxnSpPr>
          <p:nvPr/>
        </p:nvCxnSpPr>
        <p:spPr>
          <a:xfrm rot="16200000" flipH="1">
            <a:off x="5535999" y="3050032"/>
            <a:ext cx="52577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17C9B93-55EC-4E96-B4B9-7B98372C19D6}"/>
              </a:ext>
            </a:extLst>
          </p:cNvPr>
          <p:cNvCxnSpPr>
            <a:cxnSpLocks/>
            <a:stCxn id="43" idx="3"/>
            <a:endCxn id="48" idx="0"/>
          </p:cNvCxnSpPr>
          <p:nvPr/>
        </p:nvCxnSpPr>
        <p:spPr>
          <a:xfrm>
            <a:off x="6913022" y="3631187"/>
            <a:ext cx="2879073" cy="936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17B56181-D94D-4168-9D28-AC5FCDCD5E96}"/>
              </a:ext>
            </a:extLst>
          </p:cNvPr>
          <p:cNvSpPr txBox="1">
            <a:spLocks/>
          </p:cNvSpPr>
          <p:nvPr/>
        </p:nvSpPr>
        <p:spPr>
          <a:xfrm>
            <a:off x="2709432" y="4966093"/>
            <a:ext cx="1004773" cy="306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dirty="0"/>
              <a:t>ACA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02B98A5-B312-43F8-B245-F89124E1982C}"/>
              </a:ext>
            </a:extLst>
          </p:cNvPr>
          <p:cNvCxnSpPr>
            <a:cxnSpLocks/>
          </p:cNvCxnSpPr>
          <p:nvPr/>
        </p:nvCxnSpPr>
        <p:spPr>
          <a:xfrm>
            <a:off x="2481854" y="4920803"/>
            <a:ext cx="0" cy="397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82A6C95F-FC76-49FC-A895-9441D2238180}"/>
              </a:ext>
            </a:extLst>
          </p:cNvPr>
          <p:cNvSpPr txBox="1">
            <a:spLocks/>
          </p:cNvSpPr>
          <p:nvPr/>
        </p:nvSpPr>
        <p:spPr>
          <a:xfrm>
            <a:off x="5523036" y="5541507"/>
            <a:ext cx="1004773" cy="2950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dirty="0"/>
              <a:t>83,70</a:t>
            </a:r>
            <a:r>
              <a:rPr lang="es-CO" sz="1800" b="1" i="1" dirty="0"/>
              <a:t>%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9CBB274-726B-455B-94B8-38FC0160492C}"/>
              </a:ext>
            </a:extLst>
          </p:cNvPr>
          <p:cNvSpPr txBox="1">
            <a:spLocks/>
          </p:cNvSpPr>
          <p:nvPr/>
        </p:nvSpPr>
        <p:spPr>
          <a:xfrm>
            <a:off x="4425956" y="4456945"/>
            <a:ext cx="2745862" cy="6365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SVM (</a:t>
            </a:r>
            <a:r>
              <a:rPr lang="es-CO" sz="1800" i="1" dirty="0" err="1"/>
              <a:t>Support</a:t>
            </a:r>
            <a:r>
              <a:rPr lang="es-CO" sz="1800" i="1" dirty="0"/>
              <a:t> Vector Machine)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E299B45-C80D-4B5B-9518-686B69C2DB27}"/>
              </a:ext>
            </a:extLst>
          </p:cNvPr>
          <p:cNvSpPr txBox="1">
            <a:spLocks/>
          </p:cNvSpPr>
          <p:nvPr/>
        </p:nvSpPr>
        <p:spPr>
          <a:xfrm>
            <a:off x="1203616" y="4567334"/>
            <a:ext cx="2537483" cy="4156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1800" i="1" dirty="0"/>
              <a:t>Bosques aleatorios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BCC807-804B-4812-8EEC-F0582E80EF48}"/>
              </a:ext>
            </a:extLst>
          </p:cNvPr>
          <p:cNvCxnSpPr>
            <a:stCxn id="43" idx="1"/>
            <a:endCxn id="33" idx="0"/>
          </p:cNvCxnSpPr>
          <p:nvPr/>
        </p:nvCxnSpPr>
        <p:spPr>
          <a:xfrm rot="10800000" flipV="1">
            <a:off x="2472359" y="3631186"/>
            <a:ext cx="2212393" cy="9361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D724E-BC67-4BBF-B1AE-A302D6668275}"/>
              </a:ext>
            </a:extLst>
          </p:cNvPr>
          <p:cNvCxnSpPr>
            <a:cxnSpLocks/>
            <a:stCxn id="43" idx="2"/>
            <a:endCxn id="32" idx="0"/>
          </p:cNvCxnSpPr>
          <p:nvPr/>
        </p:nvCxnSpPr>
        <p:spPr>
          <a:xfrm>
            <a:off x="5798887" y="3949454"/>
            <a:ext cx="0" cy="5074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4B92286-918E-4631-9C64-3C4E38ED296A}"/>
              </a:ext>
            </a:extLst>
          </p:cNvPr>
          <p:cNvSpPr txBox="1">
            <a:spLocks/>
          </p:cNvSpPr>
          <p:nvPr/>
        </p:nvSpPr>
        <p:spPr>
          <a:xfrm>
            <a:off x="6047214" y="5061893"/>
            <a:ext cx="1004773" cy="306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dirty="0"/>
              <a:t>ACA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AB7041-F897-48B6-99D6-F297455082AD}"/>
              </a:ext>
            </a:extLst>
          </p:cNvPr>
          <p:cNvCxnSpPr>
            <a:cxnSpLocks/>
          </p:cNvCxnSpPr>
          <p:nvPr/>
        </p:nvCxnSpPr>
        <p:spPr>
          <a:xfrm>
            <a:off x="5819636" y="5016603"/>
            <a:ext cx="0" cy="397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EAEB4748-7302-4372-8362-5CF5FEA3658F}"/>
              </a:ext>
            </a:extLst>
          </p:cNvPr>
          <p:cNvSpPr txBox="1">
            <a:spLocks/>
          </p:cNvSpPr>
          <p:nvPr/>
        </p:nvSpPr>
        <p:spPr>
          <a:xfrm>
            <a:off x="10007212" y="5029029"/>
            <a:ext cx="1004773" cy="306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dirty="0"/>
              <a:t>ACA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C33BDC8-F7D2-4289-A541-115F4FE806E1}"/>
              </a:ext>
            </a:extLst>
          </p:cNvPr>
          <p:cNvCxnSpPr>
            <a:cxnSpLocks/>
          </p:cNvCxnSpPr>
          <p:nvPr/>
        </p:nvCxnSpPr>
        <p:spPr>
          <a:xfrm>
            <a:off x="9779634" y="4983739"/>
            <a:ext cx="0" cy="397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B5567E36-AE17-4B40-8826-BEFB04E729B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36000" y="3050033"/>
            <a:ext cx="52577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87FD276-E9B0-4978-B7CF-31ABD2F90E13}"/>
              </a:ext>
            </a:extLst>
          </p:cNvPr>
          <p:cNvCxnSpPr>
            <a:cxnSpLocks/>
          </p:cNvCxnSpPr>
          <p:nvPr/>
        </p:nvCxnSpPr>
        <p:spPr>
          <a:xfrm>
            <a:off x="6913023" y="3631188"/>
            <a:ext cx="2879073" cy="93614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F9EEAC4-E8D8-4CEF-AA3C-2CADCEBF8543}"/>
              </a:ext>
            </a:extLst>
          </p:cNvPr>
          <p:cNvCxnSpPr/>
          <p:nvPr/>
        </p:nvCxnSpPr>
        <p:spPr>
          <a:xfrm rot="10800000" flipV="1">
            <a:off x="2472360" y="3631187"/>
            <a:ext cx="2212393" cy="93614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383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6554236-6F2F-4083-8754-EA0B70CF0EB8}"/>
              </a:ext>
            </a:extLst>
          </p:cNvPr>
          <p:cNvSpPr/>
          <p:nvPr/>
        </p:nvSpPr>
        <p:spPr>
          <a:xfrm>
            <a:off x="0" y="1"/>
            <a:ext cx="5420081" cy="6857999"/>
          </a:xfrm>
          <a:prstGeom prst="rect">
            <a:avLst/>
          </a:prstGeom>
          <a:solidFill>
            <a:schemeClr val="accent2">
              <a:lumMod val="50000"/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8C4ED73-62C4-4994-A203-6B857D7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825" y="321035"/>
            <a:ext cx="2956309" cy="590931"/>
          </a:xfrm>
        </p:spPr>
        <p:txBody>
          <a:bodyPr/>
          <a:lstStyle/>
          <a:p>
            <a:r>
              <a:rPr lang="es-CO" dirty="0"/>
              <a:t>Neumonía</a:t>
            </a:r>
            <a:endParaRPr lang="en-US" dirty="0"/>
          </a:p>
        </p:txBody>
      </p:sp>
      <p:pic>
        <p:nvPicPr>
          <p:cNvPr id="2050" name="Picture 2" descr="Image result for pneumonia">
            <a:extLst>
              <a:ext uri="{FF2B5EF4-FFF2-40B4-BE49-F238E27FC236}">
                <a16:creationId xmlns:a16="http://schemas.microsoft.com/office/drawing/2014/main" id="{EDB26625-D4D5-4EA9-8FEA-B03A802B5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4" y="266129"/>
            <a:ext cx="4940152" cy="389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6AA72-2156-4F21-A719-3016FF21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64" y="4348624"/>
            <a:ext cx="4940152" cy="23195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BF843C1-42A8-4290-A8EB-7FA22E8B07BE}"/>
              </a:ext>
            </a:extLst>
          </p:cNvPr>
          <p:cNvSpPr/>
          <p:nvPr/>
        </p:nvSpPr>
        <p:spPr>
          <a:xfrm>
            <a:off x="6771921" y="292592"/>
            <a:ext cx="4032354" cy="619373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87D2CC-334E-4F0B-B4D2-D6A836BB405A}"/>
              </a:ext>
            </a:extLst>
          </p:cNvPr>
          <p:cNvSpPr txBox="1">
            <a:spLocks/>
          </p:cNvSpPr>
          <p:nvPr/>
        </p:nvSpPr>
        <p:spPr>
          <a:xfrm>
            <a:off x="6006059" y="1382137"/>
            <a:ext cx="5564077" cy="5909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000" dirty="0"/>
              <a:t>Infección del parénquima pulmonar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79C5A7-1F33-4C2E-A016-59DC20193E4D}"/>
              </a:ext>
            </a:extLst>
          </p:cNvPr>
          <p:cNvCxnSpPr>
            <a:cxnSpLocks/>
          </p:cNvCxnSpPr>
          <p:nvPr/>
        </p:nvCxnSpPr>
        <p:spPr>
          <a:xfrm>
            <a:off x="8776969" y="1864077"/>
            <a:ext cx="0" cy="455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C560FFF-9D7D-46C2-8F10-89A4A7579ABA}"/>
              </a:ext>
            </a:extLst>
          </p:cNvPr>
          <p:cNvSpPr txBox="1">
            <a:spLocks/>
          </p:cNvSpPr>
          <p:nvPr/>
        </p:nvSpPr>
        <p:spPr>
          <a:xfrm>
            <a:off x="6926859" y="2443239"/>
            <a:ext cx="3821599" cy="5909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000" b="1" i="1" dirty="0" err="1"/>
              <a:t>Streptococcus</a:t>
            </a:r>
            <a:r>
              <a:rPr lang="es-CO" sz="2000" b="1" i="1" dirty="0"/>
              <a:t> </a:t>
            </a:r>
            <a:r>
              <a:rPr lang="es-CO" sz="2000" b="1" i="1" dirty="0" err="1"/>
              <a:t>pneumoniae</a:t>
            </a:r>
            <a:endParaRPr lang="es-CO" sz="2000" b="1" i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86764C-69FA-4731-82FC-19CCA2E47A07}"/>
              </a:ext>
            </a:extLst>
          </p:cNvPr>
          <p:cNvGrpSpPr/>
          <p:nvPr/>
        </p:nvGrpSpPr>
        <p:grpSpPr>
          <a:xfrm>
            <a:off x="6262255" y="1903907"/>
            <a:ext cx="2305771" cy="415666"/>
            <a:chOff x="6463351" y="4050321"/>
            <a:chExt cx="2527620" cy="41566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DA0BCA-CD18-4E8E-A8D5-B06BF3DAE072}"/>
                </a:ext>
              </a:extLst>
            </p:cNvPr>
            <p:cNvSpPr/>
            <p:nvPr/>
          </p:nvSpPr>
          <p:spPr>
            <a:xfrm>
              <a:off x="6463351" y="4050321"/>
              <a:ext cx="2527620" cy="415666"/>
            </a:xfrm>
            <a:prstGeom prst="rect">
              <a:avLst/>
            </a:prstGeom>
            <a:solidFill>
              <a:schemeClr val="accent1">
                <a:lumMod val="75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CuadroTexto 9">
              <a:extLst>
                <a:ext uri="{FF2B5EF4-FFF2-40B4-BE49-F238E27FC236}">
                  <a16:creationId xmlns:a16="http://schemas.microsoft.com/office/drawing/2014/main" id="{DE9064B5-BF54-4317-96A5-728968B2D143}"/>
                </a:ext>
              </a:extLst>
            </p:cNvPr>
            <p:cNvSpPr txBox="1"/>
            <p:nvPr/>
          </p:nvSpPr>
          <p:spPr>
            <a:xfrm>
              <a:off x="6576930" y="4058099"/>
              <a:ext cx="2300462" cy="400110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s-CO" sz="2000" b="1" i="1" dirty="0">
                  <a:cs typeface="Calibri"/>
                </a:rPr>
                <a:t>Causada por</a:t>
              </a:r>
              <a:endParaRPr lang="es-ES" sz="2000" b="1" i="1" dirty="0">
                <a:cs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23C970D3-7B1B-456B-AB90-238D338BB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3208875"/>
                <a:ext cx="5564077" cy="277523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s-CO" sz="2000" dirty="0"/>
                  <a:t>Para el 2015 </a:t>
                </a:r>
                <a14:m>
                  <m:oMath xmlns:m="http://schemas.openxmlformats.org/officeDocument/2006/math">
                    <m:r>
                      <a:rPr lang="es-CO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CO" sz="2000" dirty="0"/>
                  <a:t> </a:t>
                </a:r>
                <a:r>
                  <a:rPr lang="es-CO" sz="2000" b="1" dirty="0"/>
                  <a:t>920,136 </a:t>
                </a:r>
                <a:r>
                  <a:rPr lang="es-CO" sz="2000" dirty="0"/>
                  <a:t>niños menores de 5 años murieron.</a:t>
                </a:r>
              </a:p>
              <a:p>
                <a:pPr algn="just"/>
                <a:endParaRPr lang="es-CO" sz="2000" dirty="0"/>
              </a:p>
              <a:p>
                <a:pPr algn="just"/>
                <a:r>
                  <a:rPr lang="es-CO" sz="2000" dirty="0"/>
                  <a:t>Principal causa de muerte infecciosa.</a:t>
                </a:r>
              </a:p>
              <a:p>
                <a:pPr algn="just"/>
                <a:endParaRPr lang="es-CO" sz="2000" dirty="0"/>
              </a:p>
              <a:p>
                <a:pPr algn="just"/>
                <a:r>
                  <a:rPr lang="es-CO" sz="2000" dirty="0"/>
                  <a:t>Síntomas: fiebres, dificultades respiratorias, infiltraciones pulmonares.</a:t>
                </a:r>
              </a:p>
              <a:p>
                <a:pPr algn="just"/>
                <a:endParaRPr lang="es-CO" sz="2000" dirty="0"/>
              </a:p>
              <a:p>
                <a:pPr algn="just"/>
                <a:endParaRPr lang="es-CO" sz="2000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23C970D3-7B1B-456B-AB90-238D338BB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08875"/>
                <a:ext cx="5564077" cy="2775236"/>
              </a:xfrm>
              <a:prstGeom prst="rect">
                <a:avLst/>
              </a:prstGeom>
              <a:blipFill>
                <a:blip r:embed="rId4"/>
                <a:stretch>
                  <a:fillRect l="-986" t="-2193" r="-10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8C659E2-A939-463B-8CB8-71763E6B817A}"/>
              </a:ext>
            </a:extLst>
          </p:cNvPr>
          <p:cNvSpPr/>
          <p:nvPr/>
        </p:nvSpPr>
        <p:spPr>
          <a:xfrm>
            <a:off x="5553636" y="6607270"/>
            <a:ext cx="556708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i="1" dirty="0">
                <a:latin typeface="Arial" panose="020B0604020202020204" pitchFamily="34" charset="0"/>
                <a:cs typeface="Arial" panose="020B0604020202020204" pitchFamily="34" charset="0"/>
              </a:rPr>
              <a:t>O. M. de la Salud. </a:t>
            </a:r>
            <a:r>
              <a:rPr lang="es-ES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Neumon</a:t>
            </a:r>
            <a:r>
              <a:rPr lang="es-CO" sz="1100" i="1" dirty="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s-ES" sz="1100" i="1" dirty="0">
                <a:latin typeface="Arial" panose="020B0604020202020204" pitchFamily="34" charset="0"/>
                <a:cs typeface="Arial" panose="020B0604020202020204" pitchFamily="34" charset="0"/>
              </a:rPr>
              <a:t>a: Datos y cifras, </a:t>
            </a:r>
            <a:r>
              <a:rPr lang="es-ES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n.d</a:t>
            </a:r>
            <a:r>
              <a:rPr lang="es-ES" sz="1100" i="1" dirty="0">
                <a:latin typeface="Arial" panose="020B0604020202020204" pitchFamily="34" charset="0"/>
                <a:cs typeface="Arial" panose="020B0604020202020204" pitchFamily="34" charset="0"/>
              </a:rPr>
              <a:t>. Recuperado el 1 de Marzo de 2019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850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2C4E704-3942-4CDC-B924-3F17B08CAEA7}"/>
              </a:ext>
            </a:extLst>
          </p:cNvPr>
          <p:cNvGrpSpPr/>
          <p:nvPr/>
        </p:nvGrpSpPr>
        <p:grpSpPr>
          <a:xfrm>
            <a:off x="188259" y="1646743"/>
            <a:ext cx="11822915" cy="4907798"/>
            <a:chOff x="188259" y="1646743"/>
            <a:chExt cx="11822915" cy="4363033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C43D5E9-75D7-4147-B041-ABF30CA87A9D}"/>
                </a:ext>
              </a:extLst>
            </p:cNvPr>
            <p:cNvSpPr/>
            <p:nvPr/>
          </p:nvSpPr>
          <p:spPr>
            <a:xfrm>
              <a:off x="188259" y="1646743"/>
              <a:ext cx="11822915" cy="4363033"/>
            </a:xfrm>
            <a:prstGeom prst="rect">
              <a:avLst/>
            </a:prstGeom>
            <a:solidFill>
              <a:srgbClr val="688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FE2287B-0709-45F5-9702-073573A2635B}"/>
                </a:ext>
              </a:extLst>
            </p:cNvPr>
            <p:cNvSpPr/>
            <p:nvPr/>
          </p:nvSpPr>
          <p:spPr>
            <a:xfrm>
              <a:off x="363065" y="1779494"/>
              <a:ext cx="11486632" cy="40834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22535F2-1E5F-4A6E-ACD5-D970947D7AB2}"/>
              </a:ext>
            </a:extLst>
          </p:cNvPr>
          <p:cNvSpPr/>
          <p:nvPr/>
        </p:nvSpPr>
        <p:spPr>
          <a:xfrm>
            <a:off x="4596589" y="2159893"/>
            <a:ext cx="2623766" cy="421972"/>
          </a:xfrm>
          <a:prstGeom prst="rect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i="1" dirty="0">
                <a:solidFill>
                  <a:schemeClr val="tx1"/>
                </a:solidFill>
              </a:rPr>
              <a:t>Clasificación a partir de </a:t>
            </a:r>
            <a:r>
              <a:rPr lang="es-CO" sz="2000" i="1" dirty="0" err="1">
                <a:solidFill>
                  <a:schemeClr val="tx1"/>
                </a:solidFill>
              </a:rPr>
              <a:t>bounding</a:t>
            </a:r>
            <a:r>
              <a:rPr lang="es-CO" sz="2000" i="1" dirty="0">
                <a:solidFill>
                  <a:schemeClr val="tx1"/>
                </a:solidFill>
              </a:rPr>
              <a:t> boxes</a:t>
            </a:r>
            <a:endParaRPr lang="en-US" sz="2000" i="1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2B048D-C508-4134-A80E-E2B16B593418}"/>
              </a:ext>
            </a:extLst>
          </p:cNvPr>
          <p:cNvCxnSpPr>
            <a:cxnSpLocks/>
          </p:cNvCxnSpPr>
          <p:nvPr/>
        </p:nvCxnSpPr>
        <p:spPr>
          <a:xfrm>
            <a:off x="5747399" y="1392988"/>
            <a:ext cx="0" cy="526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3733265-FB06-41E3-B8DE-DDC73C29A75D}"/>
              </a:ext>
            </a:extLst>
          </p:cNvPr>
          <p:cNvSpPr txBox="1">
            <a:spLocks/>
          </p:cNvSpPr>
          <p:nvPr/>
        </p:nvSpPr>
        <p:spPr>
          <a:xfrm>
            <a:off x="8108863" y="3061271"/>
            <a:ext cx="3366464" cy="4156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1800" i="1" dirty="0"/>
              <a:t>KNN (K-</a:t>
            </a:r>
            <a:r>
              <a:rPr lang="es-CO" sz="1800" i="1" dirty="0" err="1"/>
              <a:t>Nearest</a:t>
            </a:r>
            <a:r>
              <a:rPr lang="es-CO" sz="1800" i="1" dirty="0"/>
              <a:t> </a:t>
            </a:r>
            <a:r>
              <a:rPr lang="es-CO" sz="1800" i="1" dirty="0" err="1"/>
              <a:t>Neighbors</a:t>
            </a:r>
            <a:r>
              <a:rPr lang="es-CO" sz="1800" i="1" dirty="0"/>
              <a:t>)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E6883D7-0E66-4A7E-A8B6-E51D8A1A2A2E}"/>
              </a:ext>
            </a:extLst>
          </p:cNvPr>
          <p:cNvSpPr txBox="1">
            <a:spLocks/>
          </p:cNvSpPr>
          <p:nvPr/>
        </p:nvSpPr>
        <p:spPr>
          <a:xfrm>
            <a:off x="1988288" y="3979101"/>
            <a:ext cx="1108324" cy="3934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1800" dirty="0"/>
              <a:t>85,15%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17C9B93-55EC-4E96-B4B9-7B98372C19D6}"/>
              </a:ext>
            </a:extLst>
          </p:cNvPr>
          <p:cNvCxnSpPr>
            <a:cxnSpLocks/>
            <a:stCxn id="21" idx="3"/>
            <a:endCxn id="48" idx="0"/>
          </p:cNvCxnSpPr>
          <p:nvPr/>
        </p:nvCxnSpPr>
        <p:spPr>
          <a:xfrm>
            <a:off x="7220355" y="2370879"/>
            <a:ext cx="2571740" cy="69039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17B56181-D94D-4168-9D28-AC5FCDCD5E96}"/>
              </a:ext>
            </a:extLst>
          </p:cNvPr>
          <p:cNvSpPr txBox="1">
            <a:spLocks/>
          </p:cNvSpPr>
          <p:nvPr/>
        </p:nvSpPr>
        <p:spPr>
          <a:xfrm>
            <a:off x="2709432" y="3460029"/>
            <a:ext cx="1004773" cy="306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dirty="0"/>
              <a:t>ACA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02B98A5-B312-43F8-B245-F89124E1982C}"/>
              </a:ext>
            </a:extLst>
          </p:cNvPr>
          <p:cNvCxnSpPr>
            <a:cxnSpLocks/>
          </p:cNvCxnSpPr>
          <p:nvPr/>
        </p:nvCxnSpPr>
        <p:spPr>
          <a:xfrm>
            <a:off x="2481854" y="3414739"/>
            <a:ext cx="0" cy="397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9CBB274-726B-455B-94B8-38FC0160492C}"/>
              </a:ext>
            </a:extLst>
          </p:cNvPr>
          <p:cNvSpPr txBox="1">
            <a:spLocks/>
          </p:cNvSpPr>
          <p:nvPr/>
        </p:nvSpPr>
        <p:spPr>
          <a:xfrm>
            <a:off x="4425956" y="2950881"/>
            <a:ext cx="2745862" cy="6365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i="1" dirty="0"/>
              <a:t>SVM (</a:t>
            </a:r>
            <a:r>
              <a:rPr lang="es-CO" sz="1800" i="1" dirty="0" err="1"/>
              <a:t>Support</a:t>
            </a:r>
            <a:r>
              <a:rPr lang="es-CO" sz="1800" i="1" dirty="0"/>
              <a:t> Vector Machine)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E299B45-C80D-4B5B-9518-686B69C2DB27}"/>
              </a:ext>
            </a:extLst>
          </p:cNvPr>
          <p:cNvSpPr txBox="1">
            <a:spLocks/>
          </p:cNvSpPr>
          <p:nvPr/>
        </p:nvSpPr>
        <p:spPr>
          <a:xfrm>
            <a:off x="1203616" y="3061270"/>
            <a:ext cx="2537483" cy="4156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1800" i="1" dirty="0"/>
              <a:t>Bosques aleatorios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BCC807-804B-4812-8EEC-F0582E80EF48}"/>
              </a:ext>
            </a:extLst>
          </p:cNvPr>
          <p:cNvCxnSpPr>
            <a:cxnSpLocks/>
            <a:stCxn id="21" idx="1"/>
            <a:endCxn id="33" idx="0"/>
          </p:cNvCxnSpPr>
          <p:nvPr/>
        </p:nvCxnSpPr>
        <p:spPr>
          <a:xfrm rot="10800000" flipV="1">
            <a:off x="2472359" y="2370878"/>
            <a:ext cx="2124231" cy="69039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5D724E-BC67-4BBF-B1AE-A302D6668275}"/>
              </a:ext>
            </a:extLst>
          </p:cNvPr>
          <p:cNvCxnSpPr>
            <a:cxnSpLocks/>
          </p:cNvCxnSpPr>
          <p:nvPr/>
        </p:nvCxnSpPr>
        <p:spPr>
          <a:xfrm>
            <a:off x="5819636" y="2828638"/>
            <a:ext cx="0" cy="1388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AB7041-F897-48B6-99D6-F297455082AD}"/>
              </a:ext>
            </a:extLst>
          </p:cNvPr>
          <p:cNvCxnSpPr>
            <a:cxnSpLocks/>
          </p:cNvCxnSpPr>
          <p:nvPr/>
        </p:nvCxnSpPr>
        <p:spPr>
          <a:xfrm>
            <a:off x="5794032" y="3533149"/>
            <a:ext cx="0" cy="397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C33BDC8-F7D2-4289-A541-115F4FE806E1}"/>
              </a:ext>
            </a:extLst>
          </p:cNvPr>
          <p:cNvCxnSpPr>
            <a:cxnSpLocks/>
          </p:cNvCxnSpPr>
          <p:nvPr/>
        </p:nvCxnSpPr>
        <p:spPr>
          <a:xfrm>
            <a:off x="9779634" y="3477675"/>
            <a:ext cx="0" cy="397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DF9D26B-F8FC-4C31-BF48-C8E7581FA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222619"/>
              </p:ext>
            </p:extLst>
          </p:nvPr>
        </p:nvGraphicFramePr>
        <p:xfrm>
          <a:off x="8708593" y="3930480"/>
          <a:ext cx="2218764" cy="22482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1693">
                  <a:extLst>
                    <a:ext uri="{9D8B030D-6E8A-4147-A177-3AD203B41FA5}">
                      <a16:colId xmlns:a16="http://schemas.microsoft.com/office/drawing/2014/main" val="3347772487"/>
                    </a:ext>
                  </a:extLst>
                </a:gridCol>
                <a:gridCol w="1307071">
                  <a:extLst>
                    <a:ext uri="{9D8B030D-6E8A-4147-A177-3AD203B41FA5}">
                      <a16:colId xmlns:a16="http://schemas.microsoft.com/office/drawing/2014/main" val="3521573797"/>
                    </a:ext>
                  </a:extLst>
                </a:gridCol>
              </a:tblGrid>
              <a:tr h="374708">
                <a:tc>
                  <a:txBody>
                    <a:bodyPr/>
                    <a:lstStyle/>
                    <a:p>
                      <a:pPr algn="ctr"/>
                      <a:r>
                        <a:rPr lang="es-CO" sz="1200" b="1" i="1" dirty="0"/>
                        <a:t>#Vecinos</a:t>
                      </a:r>
                      <a:endParaRPr lang="en-US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s-CO" b="1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44909235"/>
                  </a:ext>
                </a:extLst>
              </a:tr>
              <a:tr h="374708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</a:t>
                      </a:r>
                      <a:endParaRPr lang="en-US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i="1" dirty="0"/>
                        <a:t>70.43%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2695436"/>
                  </a:ext>
                </a:extLst>
              </a:tr>
              <a:tr h="374708">
                <a:tc>
                  <a:txBody>
                    <a:bodyPr/>
                    <a:lstStyle/>
                    <a:p>
                      <a:pPr algn="ctr"/>
                      <a:r>
                        <a:rPr lang="es-CO" b="1" i="1" dirty="0"/>
                        <a:t>4</a:t>
                      </a:r>
                      <a:endParaRPr lang="en-US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i="1" dirty="0"/>
                        <a:t>78,98%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7847178"/>
                  </a:ext>
                </a:extLst>
              </a:tr>
              <a:tr h="374708">
                <a:tc>
                  <a:txBody>
                    <a:bodyPr/>
                    <a:lstStyle/>
                    <a:p>
                      <a:pPr algn="ctr"/>
                      <a:r>
                        <a:rPr lang="es-CO" b="1" i="1" dirty="0"/>
                        <a:t>5</a:t>
                      </a:r>
                      <a:endParaRPr lang="en-US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b="1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4382422"/>
                  </a:ext>
                </a:extLst>
              </a:tr>
              <a:tr h="374708">
                <a:tc>
                  <a:txBody>
                    <a:bodyPr/>
                    <a:lstStyle/>
                    <a:p>
                      <a:pPr algn="ctr"/>
                      <a:r>
                        <a:rPr lang="es-CO" b="1" i="1" dirty="0"/>
                        <a:t>6</a:t>
                      </a:r>
                      <a:endParaRPr lang="en-US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i="1" dirty="0"/>
                        <a:t>75.12%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81884547"/>
                  </a:ext>
                </a:extLst>
              </a:tr>
              <a:tr h="374708">
                <a:tc>
                  <a:txBody>
                    <a:bodyPr/>
                    <a:lstStyle/>
                    <a:p>
                      <a:pPr algn="ctr"/>
                      <a:r>
                        <a:rPr lang="es-CO" b="1" i="1" dirty="0"/>
                        <a:t>8</a:t>
                      </a:r>
                      <a:endParaRPr lang="en-US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i="1" dirty="0"/>
                        <a:t>77,60%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091743"/>
                  </a:ext>
                </a:extLst>
              </a:tr>
            </a:tbl>
          </a:graphicData>
        </a:graphic>
      </p:graphicFrame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1C2607BD-4F1F-434C-A0A7-C8BDC788F749}"/>
              </a:ext>
            </a:extLst>
          </p:cNvPr>
          <p:cNvSpPr txBox="1">
            <a:spLocks/>
          </p:cNvSpPr>
          <p:nvPr/>
        </p:nvSpPr>
        <p:spPr>
          <a:xfrm>
            <a:off x="9791808" y="5093601"/>
            <a:ext cx="977183" cy="325302"/>
          </a:xfrm>
          <a:prstGeom prst="rect">
            <a:avLst/>
          </a:prstGeom>
          <a:solidFill>
            <a:schemeClr val="accent3">
              <a:lumMod val="25000"/>
              <a:lumOff val="75000"/>
            </a:schemeClr>
          </a:solidFill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1800" b="1" i="1" dirty="0"/>
              <a:t>80,78%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EAEB4748-7302-4372-8362-5CF5FEA3658F}"/>
              </a:ext>
            </a:extLst>
          </p:cNvPr>
          <p:cNvSpPr txBox="1">
            <a:spLocks/>
          </p:cNvSpPr>
          <p:nvPr/>
        </p:nvSpPr>
        <p:spPr>
          <a:xfrm>
            <a:off x="9779634" y="3939332"/>
            <a:ext cx="1004773" cy="306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dirty="0"/>
              <a:t>ACA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DF77A82-CD43-4F3D-ACFC-2432A73C5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843134"/>
              </p:ext>
            </p:extLst>
          </p:nvPr>
        </p:nvGraphicFramePr>
        <p:xfrm>
          <a:off x="4596589" y="4032545"/>
          <a:ext cx="2612027" cy="15668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30539">
                  <a:extLst>
                    <a:ext uri="{9D8B030D-6E8A-4147-A177-3AD203B41FA5}">
                      <a16:colId xmlns:a16="http://schemas.microsoft.com/office/drawing/2014/main" val="3347772487"/>
                    </a:ext>
                  </a:extLst>
                </a:gridCol>
                <a:gridCol w="1081488">
                  <a:extLst>
                    <a:ext uri="{9D8B030D-6E8A-4147-A177-3AD203B41FA5}">
                      <a16:colId xmlns:a16="http://schemas.microsoft.com/office/drawing/2014/main" val="3521573797"/>
                    </a:ext>
                  </a:extLst>
                </a:gridCol>
              </a:tblGrid>
              <a:tr h="322746">
                <a:tc>
                  <a:txBody>
                    <a:bodyPr/>
                    <a:lstStyle/>
                    <a:p>
                      <a:pPr algn="ctr"/>
                      <a:r>
                        <a:rPr lang="es-CO" sz="1200" b="1" i="1" dirty="0" err="1"/>
                        <a:t>Kernel</a:t>
                      </a:r>
                      <a:endParaRPr lang="en-US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s-CO" b="1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44909235"/>
                  </a:ext>
                </a:extLst>
              </a:tr>
              <a:tr h="322746">
                <a:tc>
                  <a:txBody>
                    <a:bodyPr/>
                    <a:lstStyle/>
                    <a:p>
                      <a:pPr algn="ctr"/>
                      <a:r>
                        <a:rPr lang="es-CO" b="1" i="1" dirty="0"/>
                        <a:t>RBF</a:t>
                      </a:r>
                      <a:endParaRPr lang="en-US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b="1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2695436"/>
                  </a:ext>
                </a:extLst>
              </a:tr>
              <a:tr h="322746">
                <a:tc>
                  <a:txBody>
                    <a:bodyPr/>
                    <a:lstStyle/>
                    <a:p>
                      <a:pPr algn="ctr"/>
                      <a:r>
                        <a:rPr lang="es-CO" b="1" i="1" dirty="0"/>
                        <a:t>Linear</a:t>
                      </a:r>
                      <a:endParaRPr lang="en-US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i="1" dirty="0"/>
                        <a:t>81,23%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7847178"/>
                  </a:ext>
                </a:extLst>
              </a:tr>
              <a:tr h="469587">
                <a:tc>
                  <a:txBody>
                    <a:bodyPr/>
                    <a:lstStyle/>
                    <a:p>
                      <a:pPr algn="ctr"/>
                      <a:r>
                        <a:rPr lang="es-CO" b="1" i="1" dirty="0" err="1"/>
                        <a:t>Polynomial</a:t>
                      </a:r>
                      <a:endParaRPr lang="en-US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i="1" dirty="0"/>
                        <a:t>82,43%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82422"/>
                  </a:ext>
                </a:extLst>
              </a:tr>
            </a:tbl>
          </a:graphicData>
        </a:graphic>
      </p:graphicFrame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82A6C95F-FC76-49FC-A895-9441D2238180}"/>
              </a:ext>
            </a:extLst>
          </p:cNvPr>
          <p:cNvSpPr txBox="1">
            <a:spLocks/>
          </p:cNvSpPr>
          <p:nvPr/>
        </p:nvSpPr>
        <p:spPr>
          <a:xfrm>
            <a:off x="6163502" y="4467828"/>
            <a:ext cx="1004773" cy="2950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i="1" dirty="0"/>
              <a:t>83,70%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4B92286-918E-4631-9C64-3C4E38ED296A}"/>
              </a:ext>
            </a:extLst>
          </p:cNvPr>
          <p:cNvSpPr txBox="1">
            <a:spLocks/>
          </p:cNvSpPr>
          <p:nvPr/>
        </p:nvSpPr>
        <p:spPr>
          <a:xfrm>
            <a:off x="6163248" y="4057805"/>
            <a:ext cx="1004773" cy="306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dirty="0"/>
              <a:t>ACA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1D634E1F-0536-4A73-B4AE-87207E5025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6588" y="5701477"/>
                <a:ext cx="2623766" cy="343065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s-CO" sz="1400" i="1" dirty="0"/>
                  <a:t>Distancia</a:t>
                </a:r>
                <a:r>
                  <a:rPr lang="es-CO" sz="1800" i="1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CO" sz="1800" i="1" dirty="0"/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1D634E1F-0536-4A73-B4AE-87207E502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588" y="5701477"/>
                <a:ext cx="2623766" cy="343065"/>
              </a:xfrm>
              <a:prstGeom prst="rect">
                <a:avLst/>
              </a:prstGeom>
              <a:blipFill>
                <a:blip r:embed="rId3"/>
                <a:stretch>
                  <a:fillRect t="-17544" b="-245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A582DE41-3B43-46CE-AF11-3D9CA57488A7}"/>
              </a:ext>
            </a:extLst>
          </p:cNvPr>
          <p:cNvSpPr/>
          <p:nvPr/>
        </p:nvSpPr>
        <p:spPr>
          <a:xfrm>
            <a:off x="1249313" y="3013334"/>
            <a:ext cx="2239598" cy="41566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1C2879A-AF85-45B5-808F-FF3B48199D33}"/>
              </a:ext>
            </a:extLst>
          </p:cNvPr>
          <p:cNvSpPr/>
          <p:nvPr/>
        </p:nvSpPr>
        <p:spPr>
          <a:xfrm>
            <a:off x="4439956" y="848224"/>
            <a:ext cx="2780407" cy="526069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0" name="Title 7">
            <a:extLst>
              <a:ext uri="{FF2B5EF4-FFF2-40B4-BE49-F238E27FC236}">
                <a16:creationId xmlns:a16="http://schemas.microsoft.com/office/drawing/2014/main" id="{46A18823-FC81-48BA-91C0-8D09B4E6DC20}"/>
              </a:ext>
            </a:extLst>
          </p:cNvPr>
          <p:cNvSpPr txBox="1">
            <a:spLocks/>
          </p:cNvSpPr>
          <p:nvPr/>
        </p:nvSpPr>
        <p:spPr>
          <a:xfrm>
            <a:off x="4127280" y="303459"/>
            <a:ext cx="3405755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Experimentos de Validación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6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2C4E704-3942-4CDC-B924-3F17B08CAEA7}"/>
              </a:ext>
            </a:extLst>
          </p:cNvPr>
          <p:cNvGrpSpPr/>
          <p:nvPr/>
        </p:nvGrpSpPr>
        <p:grpSpPr>
          <a:xfrm>
            <a:off x="188259" y="1646743"/>
            <a:ext cx="11822915" cy="4907798"/>
            <a:chOff x="188259" y="1646743"/>
            <a:chExt cx="11822915" cy="4363033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C43D5E9-75D7-4147-B041-ABF30CA87A9D}"/>
                </a:ext>
              </a:extLst>
            </p:cNvPr>
            <p:cNvSpPr/>
            <p:nvPr/>
          </p:nvSpPr>
          <p:spPr>
            <a:xfrm>
              <a:off x="188259" y="1646743"/>
              <a:ext cx="11822915" cy="4363033"/>
            </a:xfrm>
            <a:prstGeom prst="rect">
              <a:avLst/>
            </a:prstGeom>
            <a:solidFill>
              <a:srgbClr val="688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FE2287B-0709-45F5-9702-073573A2635B}"/>
                </a:ext>
              </a:extLst>
            </p:cNvPr>
            <p:cNvSpPr/>
            <p:nvPr/>
          </p:nvSpPr>
          <p:spPr>
            <a:xfrm>
              <a:off x="363065" y="1779494"/>
              <a:ext cx="11486632" cy="40834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8BA0CFA-A2DC-460C-97A2-F7A3A2D951C6}"/>
              </a:ext>
            </a:extLst>
          </p:cNvPr>
          <p:cNvSpPr/>
          <p:nvPr/>
        </p:nvSpPr>
        <p:spPr>
          <a:xfrm>
            <a:off x="4439956" y="848224"/>
            <a:ext cx="2780407" cy="526069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Title 7">
            <a:extLst>
              <a:ext uri="{FF2B5EF4-FFF2-40B4-BE49-F238E27FC236}">
                <a16:creationId xmlns:a16="http://schemas.microsoft.com/office/drawing/2014/main" id="{08E3BAFC-34E5-4421-8502-43CC66F98A4F}"/>
              </a:ext>
            </a:extLst>
          </p:cNvPr>
          <p:cNvSpPr txBox="1">
            <a:spLocks/>
          </p:cNvSpPr>
          <p:nvPr/>
        </p:nvSpPr>
        <p:spPr>
          <a:xfrm>
            <a:off x="4127280" y="303459"/>
            <a:ext cx="3405755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Experimentos de Validación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2535F2-1E5F-4A6E-ACD5-D970947D7AB2}"/>
              </a:ext>
            </a:extLst>
          </p:cNvPr>
          <p:cNvSpPr/>
          <p:nvPr/>
        </p:nvSpPr>
        <p:spPr>
          <a:xfrm>
            <a:off x="4596589" y="2159893"/>
            <a:ext cx="2623766" cy="421972"/>
          </a:xfrm>
          <a:prstGeom prst="rect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i="1" dirty="0">
                <a:solidFill>
                  <a:schemeClr val="tx1"/>
                </a:solidFill>
              </a:rPr>
              <a:t>Clasificación a partir de </a:t>
            </a:r>
            <a:r>
              <a:rPr lang="es-CO" sz="2000" i="1" dirty="0" err="1">
                <a:solidFill>
                  <a:schemeClr val="tx1"/>
                </a:solidFill>
              </a:rPr>
              <a:t>bounding</a:t>
            </a:r>
            <a:r>
              <a:rPr lang="es-CO" sz="2000" i="1" dirty="0">
                <a:solidFill>
                  <a:schemeClr val="tx1"/>
                </a:solidFill>
              </a:rPr>
              <a:t> boxes</a:t>
            </a:r>
            <a:endParaRPr lang="en-US" sz="2000" i="1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2B048D-C508-4134-A80E-E2B16B593418}"/>
              </a:ext>
            </a:extLst>
          </p:cNvPr>
          <p:cNvCxnSpPr>
            <a:cxnSpLocks/>
          </p:cNvCxnSpPr>
          <p:nvPr/>
        </p:nvCxnSpPr>
        <p:spPr>
          <a:xfrm>
            <a:off x="5747399" y="1392988"/>
            <a:ext cx="0" cy="526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E299B45-C80D-4B5B-9518-686B69C2DB27}"/>
              </a:ext>
            </a:extLst>
          </p:cNvPr>
          <p:cNvSpPr txBox="1">
            <a:spLocks/>
          </p:cNvSpPr>
          <p:nvPr/>
        </p:nvSpPr>
        <p:spPr>
          <a:xfrm>
            <a:off x="1203616" y="2509943"/>
            <a:ext cx="2537483" cy="4156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1800" b="1" i="1" dirty="0"/>
              <a:t>Bosques aleatorios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BCC807-804B-4812-8EEC-F0582E80EF48}"/>
              </a:ext>
            </a:extLst>
          </p:cNvPr>
          <p:cNvCxnSpPr>
            <a:cxnSpLocks/>
            <a:stCxn id="21" idx="1"/>
            <a:endCxn id="33" idx="0"/>
          </p:cNvCxnSpPr>
          <p:nvPr/>
        </p:nvCxnSpPr>
        <p:spPr>
          <a:xfrm rot="10800000" flipV="1">
            <a:off x="2472359" y="2370879"/>
            <a:ext cx="2124231" cy="1390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E6EBF07-6744-4D0D-8256-3651BFB2A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73251"/>
              </p:ext>
            </p:extLst>
          </p:nvPr>
        </p:nvGraphicFramePr>
        <p:xfrm>
          <a:off x="2031998" y="2945689"/>
          <a:ext cx="8575043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9174">
                  <a:extLst>
                    <a:ext uri="{9D8B030D-6E8A-4147-A177-3AD203B41FA5}">
                      <a16:colId xmlns:a16="http://schemas.microsoft.com/office/drawing/2014/main" val="1982122645"/>
                    </a:ext>
                  </a:extLst>
                </a:gridCol>
                <a:gridCol w="1429174">
                  <a:extLst>
                    <a:ext uri="{9D8B030D-6E8A-4147-A177-3AD203B41FA5}">
                      <a16:colId xmlns:a16="http://schemas.microsoft.com/office/drawing/2014/main" val="4136663507"/>
                    </a:ext>
                  </a:extLst>
                </a:gridCol>
                <a:gridCol w="1429174">
                  <a:extLst>
                    <a:ext uri="{9D8B030D-6E8A-4147-A177-3AD203B41FA5}">
                      <a16:colId xmlns:a16="http://schemas.microsoft.com/office/drawing/2014/main" val="1911427728"/>
                    </a:ext>
                  </a:extLst>
                </a:gridCol>
                <a:gridCol w="1187609">
                  <a:extLst>
                    <a:ext uri="{9D8B030D-6E8A-4147-A177-3AD203B41FA5}">
                      <a16:colId xmlns:a16="http://schemas.microsoft.com/office/drawing/2014/main" val="1720543803"/>
                    </a:ext>
                  </a:extLst>
                </a:gridCol>
                <a:gridCol w="1670738">
                  <a:extLst>
                    <a:ext uri="{9D8B030D-6E8A-4147-A177-3AD203B41FA5}">
                      <a16:colId xmlns:a16="http://schemas.microsoft.com/office/drawing/2014/main" val="3357086696"/>
                    </a:ext>
                  </a:extLst>
                </a:gridCol>
                <a:gridCol w="1429174">
                  <a:extLst>
                    <a:ext uri="{9D8B030D-6E8A-4147-A177-3AD203B41FA5}">
                      <a16:colId xmlns:a16="http://schemas.microsoft.com/office/drawing/2014/main" val="371227164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</a:t>
                      </a:r>
                      <a:r>
                        <a:rPr lang="es-CO" sz="2000" dirty="0"/>
                        <a:t> Árboles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O" sz="2000" dirty="0"/>
                        <a:t>Fracción de datos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O" sz="2000" dirty="0"/>
                        <a:t>Aleatoriedad del nodo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04609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CO" sz="1600" b="1" i="1" dirty="0"/>
                        <a:t>B=0,5</a:t>
                      </a:r>
                    </a:p>
                    <a:p>
                      <a:pPr algn="ctr"/>
                      <a:r>
                        <a:rPr lang="es-CO" sz="1600" b="1" i="1" dirty="0"/>
                        <a:t>C=</a:t>
                      </a:r>
                      <a:r>
                        <a:rPr lang="es-CO" sz="1600" b="1" i="1" dirty="0" err="1"/>
                        <a:t>nbins</a:t>
                      </a:r>
                      <a:r>
                        <a:rPr lang="es-CO" sz="1600" b="1" i="1" dirty="0"/>
                        <a:t>*3/2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A=200</a:t>
                      </a:r>
                    </a:p>
                    <a:p>
                      <a:pPr algn="ctr"/>
                      <a:r>
                        <a:rPr lang="en-US" sz="1600" b="1" i="1" dirty="0"/>
                        <a:t>C=</a:t>
                      </a:r>
                      <a:r>
                        <a:rPr lang="en-US" sz="1600" b="1" i="1" dirty="0" err="1"/>
                        <a:t>nbins</a:t>
                      </a:r>
                      <a:r>
                        <a:rPr lang="en-US" sz="1600" b="1" i="1" dirty="0"/>
                        <a:t>*3/2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A=200</a:t>
                      </a:r>
                    </a:p>
                    <a:p>
                      <a:pPr algn="ctr"/>
                      <a:r>
                        <a:rPr lang="en-US" sz="1600" b="1" i="1" dirty="0"/>
                        <a:t>B=0.2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56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u="sng" dirty="0"/>
                        <a:t>Valor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i="1" u="sng" dirty="0"/>
                        <a:t>ACA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u="sng" dirty="0"/>
                        <a:t>Valor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u="sng" dirty="0"/>
                        <a:t>ACA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u="sng" dirty="0"/>
                        <a:t>Valor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u="sng" dirty="0"/>
                        <a:t>ACA (%)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4961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82.98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0.2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85.02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 err="1"/>
                        <a:t>Nbins</a:t>
                      </a:r>
                      <a:r>
                        <a:rPr lang="en-US" sz="1600" i="1" dirty="0"/>
                        <a:t>*3/1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84.79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4458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84.11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85.01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/>
                        <a:t>Nbins</a:t>
                      </a:r>
                      <a:r>
                        <a:rPr lang="en-US" sz="1600" i="1" dirty="0"/>
                        <a:t>*3/1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85.02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0832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84.61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84.85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/>
                        <a:t>Nbins</a:t>
                      </a:r>
                      <a:r>
                        <a:rPr lang="en-US" sz="1600" i="1" dirty="0"/>
                        <a:t>*3/3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85.15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88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84.79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83.12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/>
                        <a:t>Nbins</a:t>
                      </a:r>
                      <a:r>
                        <a:rPr lang="en-US" sz="1600" i="1" dirty="0"/>
                        <a:t>*3/8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84.95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781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84.85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0.8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83.76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/>
                        <a:t>Nbins</a:t>
                      </a:r>
                      <a:r>
                        <a:rPr lang="en-US" sz="1600" i="1" dirty="0"/>
                        <a:t>*3/16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84.72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269699"/>
                  </a:ext>
                </a:extLst>
              </a:tr>
            </a:tbl>
          </a:graphicData>
        </a:graphic>
      </p:graphicFrame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E6883D7-0E66-4A7E-A8B6-E51D8A1A2A2E}"/>
              </a:ext>
            </a:extLst>
          </p:cNvPr>
          <p:cNvSpPr txBox="1">
            <a:spLocks/>
          </p:cNvSpPr>
          <p:nvPr/>
        </p:nvSpPr>
        <p:spPr>
          <a:xfrm>
            <a:off x="9569837" y="5088568"/>
            <a:ext cx="925443" cy="2860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1600" i="1" dirty="0"/>
              <a:t>85.15%</a:t>
            </a:r>
          </a:p>
        </p:txBody>
      </p:sp>
    </p:spTree>
    <p:extLst>
      <p:ext uri="{BB962C8B-B14F-4D97-AF65-F5344CB8AC3E}">
        <p14:creationId xmlns:p14="http://schemas.microsoft.com/office/powerpoint/2010/main" val="242425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6746EC-BE1E-405B-BA1A-D21C75CAF213}"/>
              </a:ext>
            </a:extLst>
          </p:cNvPr>
          <p:cNvSpPr/>
          <p:nvPr/>
        </p:nvSpPr>
        <p:spPr>
          <a:xfrm>
            <a:off x="6600591" y="3950379"/>
            <a:ext cx="4074209" cy="1234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C43D5E9-75D7-4147-B041-ABF30CA87A9D}"/>
              </a:ext>
            </a:extLst>
          </p:cNvPr>
          <p:cNvSpPr/>
          <p:nvPr/>
        </p:nvSpPr>
        <p:spPr>
          <a:xfrm>
            <a:off x="3945521" y="1228722"/>
            <a:ext cx="3941179" cy="1705499"/>
          </a:xfrm>
          <a:prstGeom prst="rect">
            <a:avLst/>
          </a:prstGeom>
          <a:solidFill>
            <a:srgbClr val="688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FE2287B-0709-45F5-9702-073573A2635B}"/>
              </a:ext>
            </a:extLst>
          </p:cNvPr>
          <p:cNvSpPr/>
          <p:nvPr/>
        </p:nvSpPr>
        <p:spPr>
          <a:xfrm>
            <a:off x="-1" y="3216219"/>
            <a:ext cx="12192001" cy="28795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0CFA-A2DC-460C-97A2-F7A3A2D951C6}"/>
              </a:ext>
            </a:extLst>
          </p:cNvPr>
          <p:cNvSpPr/>
          <p:nvPr/>
        </p:nvSpPr>
        <p:spPr>
          <a:xfrm>
            <a:off x="3261465" y="477418"/>
            <a:ext cx="3274008" cy="526069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Title 7">
            <a:extLst>
              <a:ext uri="{FF2B5EF4-FFF2-40B4-BE49-F238E27FC236}">
                <a16:creationId xmlns:a16="http://schemas.microsoft.com/office/drawing/2014/main" id="{08E3BAFC-34E5-4421-8502-43CC66F98A4F}"/>
              </a:ext>
            </a:extLst>
          </p:cNvPr>
          <p:cNvSpPr txBox="1">
            <a:spLocks/>
          </p:cNvSpPr>
          <p:nvPr/>
        </p:nvSpPr>
        <p:spPr>
          <a:xfrm>
            <a:off x="2858347" y="472442"/>
            <a:ext cx="6475305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Experimentos de Prueba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2535F2-1E5F-4A6E-ACD5-D970947D7AB2}"/>
              </a:ext>
            </a:extLst>
          </p:cNvPr>
          <p:cNvSpPr/>
          <p:nvPr/>
        </p:nvSpPr>
        <p:spPr>
          <a:xfrm>
            <a:off x="243619" y="3347098"/>
            <a:ext cx="5665517" cy="371191"/>
          </a:xfrm>
          <a:prstGeom prst="rect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i="1" dirty="0">
                <a:solidFill>
                  <a:schemeClr val="tx1"/>
                </a:solidFill>
              </a:rPr>
              <a:t>Clasificación a partir de </a:t>
            </a:r>
            <a:r>
              <a:rPr lang="es-CO" sz="2000" i="1" dirty="0" err="1">
                <a:solidFill>
                  <a:schemeClr val="tx1"/>
                </a:solidFill>
              </a:rPr>
              <a:t>bounding</a:t>
            </a:r>
            <a:r>
              <a:rPr lang="es-CO" sz="2000" i="1" dirty="0">
                <a:solidFill>
                  <a:schemeClr val="tx1"/>
                </a:solidFill>
              </a:rPr>
              <a:t> boxes</a:t>
            </a:r>
            <a:endParaRPr lang="en-US" sz="2000" i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0C8CC7-AAB9-4F08-A805-7D1F9395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401696"/>
              </p:ext>
            </p:extLst>
          </p:nvPr>
        </p:nvGraphicFramePr>
        <p:xfrm>
          <a:off x="4051159" y="1331805"/>
          <a:ext cx="3706954" cy="15149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5468">
                  <a:extLst>
                    <a:ext uri="{9D8B030D-6E8A-4147-A177-3AD203B41FA5}">
                      <a16:colId xmlns:a16="http://schemas.microsoft.com/office/drawing/2014/main" val="3739914493"/>
                    </a:ext>
                  </a:extLst>
                </a:gridCol>
                <a:gridCol w="1461486">
                  <a:extLst>
                    <a:ext uri="{9D8B030D-6E8A-4147-A177-3AD203B41FA5}">
                      <a16:colId xmlns:a16="http://schemas.microsoft.com/office/drawing/2014/main" val="1582095816"/>
                    </a:ext>
                  </a:extLst>
                </a:gridCol>
              </a:tblGrid>
              <a:tr h="345391">
                <a:tc gridSpan="2">
                  <a:txBody>
                    <a:bodyPr/>
                    <a:lstStyle/>
                    <a:p>
                      <a:pPr algn="ctr"/>
                      <a:r>
                        <a:rPr lang="es-CO" sz="1800" dirty="0"/>
                        <a:t>Bosques Aleatorios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519579"/>
                  </a:ext>
                </a:extLst>
              </a:tr>
              <a:tr h="345391">
                <a:tc>
                  <a:txBody>
                    <a:bodyPr/>
                    <a:lstStyle/>
                    <a:p>
                      <a:r>
                        <a:rPr lang="es-CO" sz="1800" dirty="0"/>
                        <a:t># de árboles</a:t>
                      </a:r>
                      <a:endParaRPr lang="en-US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CO" sz="1800" dirty="0"/>
                        <a:t>200</a:t>
                      </a:r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65395359"/>
                  </a:ext>
                </a:extLst>
              </a:tr>
              <a:tr h="417656">
                <a:tc>
                  <a:txBody>
                    <a:bodyPr/>
                    <a:lstStyle/>
                    <a:p>
                      <a:r>
                        <a:rPr lang="es-CO" sz="1800" dirty="0"/>
                        <a:t>Fracción de datos</a:t>
                      </a:r>
                      <a:endParaRPr lang="en-US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CO" sz="1800" dirty="0"/>
                        <a:t>0.2</a:t>
                      </a:r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5991910"/>
                  </a:ext>
                </a:extLst>
              </a:tr>
              <a:tr h="345391">
                <a:tc>
                  <a:txBody>
                    <a:bodyPr/>
                    <a:lstStyle/>
                    <a:p>
                      <a:r>
                        <a:rPr lang="es-CO" sz="1800" dirty="0"/>
                        <a:t>Aleatoriedad</a:t>
                      </a:r>
                      <a:endParaRPr lang="en-US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CO" sz="1800" dirty="0" err="1"/>
                        <a:t>Nbins</a:t>
                      </a:r>
                      <a:r>
                        <a:rPr lang="es-CO" sz="1800" dirty="0"/>
                        <a:t>*3/3</a:t>
                      </a:r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46241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501AB68-FE37-4AA9-A921-F93DD5625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0" y="3841819"/>
            <a:ext cx="5752366" cy="1610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5FA75C-215B-41C1-A8DC-90941E26601A}"/>
              </a:ext>
            </a:extLst>
          </p:cNvPr>
          <p:cNvSpPr/>
          <p:nvPr/>
        </p:nvSpPr>
        <p:spPr>
          <a:xfrm>
            <a:off x="6238648" y="3347099"/>
            <a:ext cx="5772690" cy="335838"/>
          </a:xfrm>
          <a:prstGeom prst="rect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i="1" dirty="0">
                <a:solidFill>
                  <a:schemeClr val="tx1"/>
                </a:solidFill>
              </a:rPr>
              <a:t>Clasificación a partir de la imagen completa</a:t>
            </a:r>
            <a:endParaRPr lang="en-US" sz="2000" i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41D32-B970-4100-8969-CD4EDC66B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648" y="3841818"/>
            <a:ext cx="5728473" cy="161098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2B7E768-3008-4E4A-9448-A27C6F9CC70C}"/>
              </a:ext>
            </a:extLst>
          </p:cNvPr>
          <p:cNvSpPr txBox="1">
            <a:spLocks/>
          </p:cNvSpPr>
          <p:nvPr/>
        </p:nvSpPr>
        <p:spPr>
          <a:xfrm>
            <a:off x="1989949" y="5595411"/>
            <a:ext cx="1004773" cy="306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dirty="0"/>
              <a:t>ACA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C1999FE-6164-433E-BD68-4C4A811C597D}"/>
              </a:ext>
            </a:extLst>
          </p:cNvPr>
          <p:cNvSpPr txBox="1">
            <a:spLocks/>
          </p:cNvSpPr>
          <p:nvPr/>
        </p:nvSpPr>
        <p:spPr>
          <a:xfrm>
            <a:off x="7101165" y="5593399"/>
            <a:ext cx="1004773" cy="306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dirty="0"/>
              <a:t>ACA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E4146F8-5494-4617-B566-1CFE0A6C39F9}"/>
              </a:ext>
            </a:extLst>
          </p:cNvPr>
          <p:cNvSpPr txBox="1">
            <a:spLocks/>
          </p:cNvSpPr>
          <p:nvPr/>
        </p:nvSpPr>
        <p:spPr>
          <a:xfrm>
            <a:off x="3427623" y="5554615"/>
            <a:ext cx="983512" cy="3748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1800" dirty="0"/>
              <a:t>85,15%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DF022BD-EBF2-42AE-95A9-0E24DCB1F8FA}"/>
              </a:ext>
            </a:extLst>
          </p:cNvPr>
          <p:cNvSpPr txBox="1">
            <a:spLocks/>
          </p:cNvSpPr>
          <p:nvPr/>
        </p:nvSpPr>
        <p:spPr>
          <a:xfrm>
            <a:off x="8582748" y="5561368"/>
            <a:ext cx="983512" cy="3748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1800" dirty="0"/>
              <a:t>70,42%</a:t>
            </a:r>
          </a:p>
        </p:txBody>
      </p:sp>
    </p:spTree>
    <p:extLst>
      <p:ext uri="{BB962C8B-B14F-4D97-AF65-F5344CB8AC3E}">
        <p14:creationId xmlns:p14="http://schemas.microsoft.com/office/powerpoint/2010/main" val="3354658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4AF207B-6509-4584-81E2-0FDD06BDC35C}"/>
              </a:ext>
            </a:extLst>
          </p:cNvPr>
          <p:cNvSpPr/>
          <p:nvPr/>
        </p:nvSpPr>
        <p:spPr>
          <a:xfrm>
            <a:off x="108754" y="1937696"/>
            <a:ext cx="11954658" cy="3648719"/>
          </a:xfrm>
          <a:prstGeom prst="rect">
            <a:avLst/>
          </a:prstGeom>
          <a:solidFill>
            <a:srgbClr val="68868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2A3F0A-8DE9-4A01-9727-F3206EC88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3010" y="174333"/>
            <a:ext cx="3075670" cy="590931"/>
          </a:xfrm>
        </p:spPr>
        <p:txBody>
          <a:bodyPr/>
          <a:lstStyle/>
          <a:p>
            <a:pPr algn="ctr"/>
            <a:r>
              <a:rPr lang="es-CO" dirty="0"/>
              <a:t>Discusión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979DD0-88A3-4585-92A4-F3CC3C6930BE}"/>
              </a:ext>
            </a:extLst>
          </p:cNvPr>
          <p:cNvSpPr txBox="1">
            <a:spLocks/>
          </p:cNvSpPr>
          <p:nvPr/>
        </p:nvSpPr>
        <p:spPr>
          <a:xfrm>
            <a:off x="3400739" y="2086102"/>
            <a:ext cx="5321348" cy="32133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1800" dirty="0"/>
              <a:t>Mejor descriptor: </a:t>
            </a:r>
            <a:r>
              <a:rPr lang="es-CO" sz="1800" b="1" dirty="0"/>
              <a:t>Histograma Intensidades  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3A6BD0F-9B08-4FF9-81F8-A01BD0A9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63" y="2471165"/>
            <a:ext cx="2670540" cy="23549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EA5871-A763-4BD3-AD8B-F0FACD5CF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352" y="2504388"/>
            <a:ext cx="2522069" cy="230747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DE83D6-1E84-42F4-84CA-550D4AF1068C}"/>
              </a:ext>
            </a:extLst>
          </p:cNvPr>
          <p:cNvSpPr txBox="1">
            <a:spLocks/>
          </p:cNvSpPr>
          <p:nvPr/>
        </p:nvSpPr>
        <p:spPr>
          <a:xfrm>
            <a:off x="1082631" y="5980833"/>
            <a:ext cx="2492828" cy="5909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s-CO" sz="180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F4E2C4D-6F80-401B-AA1F-1E37251A6D3F}"/>
              </a:ext>
            </a:extLst>
          </p:cNvPr>
          <p:cNvSpPr txBox="1"/>
          <p:nvPr/>
        </p:nvSpPr>
        <p:spPr>
          <a:xfrm>
            <a:off x="0" y="6613645"/>
            <a:ext cx="11068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100" dirty="0" err="1">
                <a:latin typeface="Arial" panose="020B0604020202020204" pitchFamily="34" charset="0"/>
                <a:cs typeface="Arial" panose="020B0604020202020204" pitchFamily="34" charset="0"/>
              </a:rPr>
              <a:t>Depeursinge.A</a:t>
            </a:r>
            <a:r>
              <a:rPr lang="es-CO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100" dirty="0" err="1">
                <a:latin typeface="Arial" panose="020B0604020202020204" pitchFamily="34" charset="0"/>
                <a:cs typeface="Arial" panose="020B0604020202020204" pitchFamily="34" charset="0"/>
              </a:rPr>
              <a:t>et.al</a:t>
            </a:r>
            <a:r>
              <a:rPr lang="es-CO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Automated classification of usual interstitial pneumonia. </a:t>
            </a:r>
            <a:r>
              <a:rPr lang="es-CO" sz="1100" dirty="0" err="1">
                <a:latin typeface="Arial" panose="020B0604020202020204" pitchFamily="34" charset="0"/>
                <a:cs typeface="Arial" panose="020B0604020202020204" pitchFamily="34" charset="0"/>
              </a:rPr>
              <a:t>Investigative</a:t>
            </a:r>
            <a:r>
              <a:rPr lang="es-CO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100" dirty="0" err="1">
                <a:latin typeface="Arial" panose="020B0604020202020204" pitchFamily="34" charset="0"/>
                <a:cs typeface="Arial" panose="020B0604020202020204" pitchFamily="34" charset="0"/>
              </a:rPr>
              <a:t>Radiology</a:t>
            </a:r>
            <a:r>
              <a:rPr lang="es-CO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51F31C-8061-477B-88CF-2BDC24769B09}"/>
              </a:ext>
            </a:extLst>
          </p:cNvPr>
          <p:cNvSpPr/>
          <p:nvPr/>
        </p:nvSpPr>
        <p:spPr>
          <a:xfrm>
            <a:off x="0" y="230694"/>
            <a:ext cx="2780407" cy="526069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6F4F17-9E77-4EB3-8BDD-D403DD49CBAE}"/>
              </a:ext>
            </a:extLst>
          </p:cNvPr>
          <p:cNvSpPr/>
          <p:nvPr/>
        </p:nvSpPr>
        <p:spPr>
          <a:xfrm>
            <a:off x="4917376" y="1195633"/>
            <a:ext cx="19287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dirty="0"/>
              <a:t>Descriptor </a:t>
            </a: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0016C6-56D7-462D-ADDD-10FBD9F6EBD6}"/>
              </a:ext>
            </a:extLst>
          </p:cNvPr>
          <p:cNvSpPr/>
          <p:nvPr/>
        </p:nvSpPr>
        <p:spPr>
          <a:xfrm>
            <a:off x="4699499" y="1212024"/>
            <a:ext cx="2780407" cy="400111"/>
          </a:xfrm>
          <a:prstGeom prst="rect">
            <a:avLst/>
          </a:prstGeom>
          <a:solidFill>
            <a:schemeClr val="accent2">
              <a:lumMod val="50000"/>
              <a:alpha val="12941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00AF6E-5B72-4375-AF93-5890FCED8846}"/>
              </a:ext>
            </a:extLst>
          </p:cNvPr>
          <p:cNvGrpSpPr/>
          <p:nvPr/>
        </p:nvGrpSpPr>
        <p:grpSpPr>
          <a:xfrm>
            <a:off x="3326655" y="4985119"/>
            <a:ext cx="2807291" cy="299024"/>
            <a:chOff x="3439946" y="2233205"/>
            <a:chExt cx="2312542" cy="5660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21C2AC-D4CF-4463-B9D2-962C5823F5B4}"/>
                </a:ext>
              </a:extLst>
            </p:cNvPr>
            <p:cNvSpPr/>
            <p:nvPr/>
          </p:nvSpPr>
          <p:spPr>
            <a:xfrm>
              <a:off x="3446132" y="2233205"/>
              <a:ext cx="2306356" cy="566041"/>
            </a:xfrm>
            <a:prstGeom prst="rect">
              <a:avLst/>
            </a:prstGeom>
            <a:solidFill>
              <a:schemeClr val="bg2">
                <a:alpha val="50196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3F8880EF-665F-42D5-93F8-1AB52392F2E0}"/>
                </a:ext>
              </a:extLst>
            </p:cNvPr>
            <p:cNvSpPr txBox="1">
              <a:spLocks/>
            </p:cNvSpPr>
            <p:nvPr/>
          </p:nvSpPr>
          <p:spPr>
            <a:xfrm>
              <a:off x="3439946" y="2312040"/>
              <a:ext cx="2192516" cy="48720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CO" sz="2000" b="1" i="1" dirty="0"/>
                <a:t>Pulmón con neumonía</a:t>
              </a:r>
              <a:endParaRPr lang="es-CO" sz="1800" b="1" i="1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1E02CA-C393-417E-9889-5037D2F1CFD1}"/>
              </a:ext>
            </a:extLst>
          </p:cNvPr>
          <p:cNvGrpSpPr/>
          <p:nvPr/>
        </p:nvGrpSpPr>
        <p:grpSpPr>
          <a:xfrm>
            <a:off x="6377849" y="4967561"/>
            <a:ext cx="2370676" cy="293293"/>
            <a:chOff x="3439946" y="2233205"/>
            <a:chExt cx="2312542" cy="5660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A9BB017-97D3-4DDC-82E0-0EB05E121DC3}"/>
                </a:ext>
              </a:extLst>
            </p:cNvPr>
            <p:cNvSpPr/>
            <p:nvPr/>
          </p:nvSpPr>
          <p:spPr>
            <a:xfrm>
              <a:off x="3446132" y="2233205"/>
              <a:ext cx="2306356" cy="566041"/>
            </a:xfrm>
            <a:prstGeom prst="rect">
              <a:avLst/>
            </a:prstGeom>
            <a:solidFill>
              <a:schemeClr val="bg2">
                <a:alpha val="50196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D8757594-0200-434B-B4CA-0B9E74239174}"/>
                </a:ext>
              </a:extLst>
            </p:cNvPr>
            <p:cNvSpPr txBox="1">
              <a:spLocks/>
            </p:cNvSpPr>
            <p:nvPr/>
          </p:nvSpPr>
          <p:spPr>
            <a:xfrm>
              <a:off x="3439946" y="2312040"/>
              <a:ext cx="2192516" cy="48720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CO" sz="2000" b="1" i="1" dirty="0"/>
                <a:t>Pulmón Sano</a:t>
              </a:r>
              <a:endParaRPr lang="es-CO" sz="1800" b="1" i="1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C38A35CA-BB7A-471E-B27B-4059DB828D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3" t="4747" r="7530" b="4546"/>
          <a:stretch/>
        </p:blipFill>
        <p:spPr>
          <a:xfrm>
            <a:off x="9013882" y="2479508"/>
            <a:ext cx="2812189" cy="240207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7" name="Picture 26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C5E7DFD8-4233-44DB-85D9-B0349A5C2F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2" t="3922" r="6603" b="6672"/>
          <a:stretch/>
        </p:blipFill>
        <p:spPr>
          <a:xfrm>
            <a:off x="282686" y="2479508"/>
            <a:ext cx="2846284" cy="236736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24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7D20A86-8AF2-45EE-A061-81123DCA3BF2}"/>
              </a:ext>
            </a:extLst>
          </p:cNvPr>
          <p:cNvSpPr/>
          <p:nvPr/>
        </p:nvSpPr>
        <p:spPr>
          <a:xfrm>
            <a:off x="2780408" y="1389367"/>
            <a:ext cx="2780408" cy="111689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AF207B-6509-4584-81E2-0FDD06BDC35C}"/>
              </a:ext>
            </a:extLst>
          </p:cNvPr>
          <p:cNvSpPr/>
          <p:nvPr/>
        </p:nvSpPr>
        <p:spPr>
          <a:xfrm>
            <a:off x="1200147" y="2694932"/>
            <a:ext cx="9620249" cy="3648719"/>
          </a:xfrm>
          <a:prstGeom prst="rect">
            <a:avLst/>
          </a:prstGeom>
          <a:solidFill>
            <a:srgbClr val="68868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8C0DD4A3-72B8-4907-ACA4-99DBD3460F5A}"/>
              </a:ext>
            </a:extLst>
          </p:cNvPr>
          <p:cNvSpPr/>
          <p:nvPr/>
        </p:nvSpPr>
        <p:spPr>
          <a:xfrm>
            <a:off x="5809148" y="482623"/>
            <a:ext cx="5974270" cy="2060407"/>
          </a:xfrm>
          <a:prstGeom prst="wedgeRectCallout">
            <a:avLst>
              <a:gd name="adj1" fmla="val -20873"/>
              <a:gd name="adj2" fmla="val 6224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highlight>
                <a:srgbClr val="00FFFF"/>
              </a:highligh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C48925-DB5F-40AE-988F-465D2B118243}"/>
              </a:ext>
            </a:extLst>
          </p:cNvPr>
          <p:cNvSpPr/>
          <p:nvPr/>
        </p:nvSpPr>
        <p:spPr>
          <a:xfrm>
            <a:off x="3153556" y="1546434"/>
            <a:ext cx="1929901" cy="383719"/>
          </a:xfrm>
          <a:prstGeom prst="rect">
            <a:avLst/>
          </a:prstGeom>
          <a:solidFill>
            <a:schemeClr val="accent5">
              <a:lumMod val="75000"/>
              <a:alpha val="12941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2A3F0A-8DE9-4A01-9727-F3206EC88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3010" y="174333"/>
            <a:ext cx="3075670" cy="590931"/>
          </a:xfrm>
        </p:spPr>
        <p:txBody>
          <a:bodyPr/>
          <a:lstStyle/>
          <a:p>
            <a:pPr algn="ctr"/>
            <a:r>
              <a:rPr lang="es-CO" dirty="0"/>
              <a:t>Discusión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DE83D6-1E84-42F4-84CA-550D4AF1068C}"/>
              </a:ext>
            </a:extLst>
          </p:cNvPr>
          <p:cNvSpPr txBox="1">
            <a:spLocks/>
          </p:cNvSpPr>
          <p:nvPr/>
        </p:nvSpPr>
        <p:spPr>
          <a:xfrm>
            <a:off x="1082631" y="5480765"/>
            <a:ext cx="2492828" cy="5909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s-CO" sz="180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F4E2C4D-6F80-401B-AA1F-1E37251A6D3F}"/>
              </a:ext>
            </a:extLst>
          </p:cNvPr>
          <p:cNvSpPr txBox="1"/>
          <p:nvPr/>
        </p:nvSpPr>
        <p:spPr>
          <a:xfrm>
            <a:off x="0" y="6613645"/>
            <a:ext cx="11068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100" dirty="0" err="1">
                <a:latin typeface="Arial" panose="020B0604020202020204" pitchFamily="34" charset="0"/>
                <a:cs typeface="Arial" panose="020B0604020202020204" pitchFamily="34" charset="0"/>
              </a:rPr>
              <a:t>Depeursinge.A</a:t>
            </a:r>
            <a:r>
              <a:rPr lang="es-CO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100" dirty="0" err="1">
                <a:latin typeface="Arial" panose="020B0604020202020204" pitchFamily="34" charset="0"/>
                <a:cs typeface="Arial" panose="020B0604020202020204" pitchFamily="34" charset="0"/>
              </a:rPr>
              <a:t>et.al</a:t>
            </a:r>
            <a:r>
              <a:rPr lang="es-CO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Automated classification of usual interstitial pneumonia. </a:t>
            </a:r>
            <a:r>
              <a:rPr lang="es-CO" sz="1100" dirty="0" err="1">
                <a:latin typeface="Arial" panose="020B0604020202020204" pitchFamily="34" charset="0"/>
                <a:cs typeface="Arial" panose="020B0604020202020204" pitchFamily="34" charset="0"/>
              </a:rPr>
              <a:t>Investigative</a:t>
            </a:r>
            <a:r>
              <a:rPr lang="es-CO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100" dirty="0" err="1">
                <a:latin typeface="Arial" panose="020B0604020202020204" pitchFamily="34" charset="0"/>
                <a:cs typeface="Arial" panose="020B0604020202020204" pitchFamily="34" charset="0"/>
              </a:rPr>
              <a:t>Radiology</a:t>
            </a:r>
            <a:r>
              <a:rPr lang="es-CO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51F31C-8061-477B-88CF-2BDC24769B09}"/>
              </a:ext>
            </a:extLst>
          </p:cNvPr>
          <p:cNvSpPr/>
          <p:nvPr/>
        </p:nvSpPr>
        <p:spPr>
          <a:xfrm>
            <a:off x="0" y="230694"/>
            <a:ext cx="2780407" cy="526069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6F4F17-9E77-4EB3-8BDD-D403DD49CBAE}"/>
              </a:ext>
            </a:extLst>
          </p:cNvPr>
          <p:cNvSpPr/>
          <p:nvPr/>
        </p:nvSpPr>
        <p:spPr>
          <a:xfrm>
            <a:off x="217877" y="725838"/>
            <a:ext cx="19287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dirty="0"/>
              <a:t>Descriptor </a:t>
            </a: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0016C6-56D7-462D-ADDD-10FBD9F6EBD6}"/>
              </a:ext>
            </a:extLst>
          </p:cNvPr>
          <p:cNvSpPr/>
          <p:nvPr/>
        </p:nvSpPr>
        <p:spPr>
          <a:xfrm>
            <a:off x="0" y="742229"/>
            <a:ext cx="2780407" cy="400111"/>
          </a:xfrm>
          <a:prstGeom prst="rect">
            <a:avLst/>
          </a:prstGeom>
          <a:solidFill>
            <a:schemeClr val="accent2">
              <a:lumMod val="50000"/>
              <a:alpha val="12941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5E74B4-1372-4604-A453-1F2819B45E8F}"/>
              </a:ext>
            </a:extLst>
          </p:cNvPr>
          <p:cNvSpPr/>
          <p:nvPr/>
        </p:nvSpPr>
        <p:spPr>
          <a:xfrm>
            <a:off x="3371433" y="1530043"/>
            <a:ext cx="1499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dirty="0"/>
              <a:t>Método</a:t>
            </a:r>
            <a:endParaRPr lang="en-US" sz="2000" b="1" dirty="0"/>
          </a:p>
        </p:txBody>
      </p:sp>
      <p:pic>
        <p:nvPicPr>
          <p:cNvPr id="2050" name="Picture 2" descr="https://thumbs.gfycat.com/CourageousWhiteFireant-small.gif">
            <a:extLst>
              <a:ext uri="{FF2B5EF4-FFF2-40B4-BE49-F238E27FC236}">
                <a16:creationId xmlns:a16="http://schemas.microsoft.com/office/drawing/2014/main" id="{4DCB223E-7A2F-42A7-A5C0-C8436CB387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148" y="2949631"/>
            <a:ext cx="4893389" cy="321006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C8DCA5F-6147-450D-A3C7-CDA5A7C2BEBE}"/>
              </a:ext>
            </a:extLst>
          </p:cNvPr>
          <p:cNvGrpSpPr/>
          <p:nvPr/>
        </p:nvGrpSpPr>
        <p:grpSpPr>
          <a:xfrm>
            <a:off x="7056216" y="3022725"/>
            <a:ext cx="2370676" cy="293293"/>
            <a:chOff x="7070504" y="4122872"/>
            <a:chExt cx="2370676" cy="29329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A9BB017-97D3-4DDC-82E0-0EB05E121DC3}"/>
                </a:ext>
              </a:extLst>
            </p:cNvPr>
            <p:cNvSpPr/>
            <p:nvPr/>
          </p:nvSpPr>
          <p:spPr>
            <a:xfrm>
              <a:off x="7076846" y="4122872"/>
              <a:ext cx="2364334" cy="293293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D8757594-0200-434B-B4CA-0B9E74239174}"/>
                </a:ext>
              </a:extLst>
            </p:cNvPr>
            <p:cNvSpPr txBox="1">
              <a:spLocks/>
            </p:cNvSpPr>
            <p:nvPr/>
          </p:nvSpPr>
          <p:spPr>
            <a:xfrm>
              <a:off x="7070504" y="4163719"/>
              <a:ext cx="2247633" cy="25244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CO" sz="2000" b="1" i="1" dirty="0"/>
                <a:t>CT </a:t>
              </a:r>
              <a:r>
                <a:rPr lang="es-CO" sz="2000" b="1" i="1" dirty="0" err="1"/>
                <a:t>Scan</a:t>
              </a:r>
              <a:endParaRPr lang="es-CO" sz="1800" b="1" i="1" dirty="0"/>
            </a:p>
          </p:txBody>
        </p:sp>
      </p:grpSp>
      <p:pic>
        <p:nvPicPr>
          <p:cNvPr id="2052" name="Picture 4" descr="Image result for Chest Xray">
            <a:extLst>
              <a:ext uri="{FF2B5EF4-FFF2-40B4-BE49-F238E27FC236}">
                <a16:creationId xmlns:a16="http://schemas.microsoft.com/office/drawing/2014/main" id="{E9DD232D-0276-4372-A274-EEABE2D8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644" y="2949632"/>
            <a:ext cx="3514011" cy="320534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000AF6E-5B72-4375-AF93-5890FCED8846}"/>
              </a:ext>
            </a:extLst>
          </p:cNvPr>
          <p:cNvGrpSpPr/>
          <p:nvPr/>
        </p:nvGrpSpPr>
        <p:grpSpPr>
          <a:xfrm>
            <a:off x="2225719" y="5678201"/>
            <a:ext cx="2807291" cy="299024"/>
            <a:chOff x="3439946" y="2233205"/>
            <a:chExt cx="2312542" cy="5660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21C2AC-D4CF-4463-B9D2-962C5823F5B4}"/>
                </a:ext>
              </a:extLst>
            </p:cNvPr>
            <p:cNvSpPr/>
            <p:nvPr/>
          </p:nvSpPr>
          <p:spPr>
            <a:xfrm>
              <a:off x="3446132" y="2233205"/>
              <a:ext cx="2306356" cy="566041"/>
            </a:xfrm>
            <a:prstGeom prst="rect">
              <a:avLst/>
            </a:prstGeom>
            <a:solidFill>
              <a:schemeClr val="bg2">
                <a:alpha val="50196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3F8880EF-665F-42D5-93F8-1AB52392F2E0}"/>
                </a:ext>
              </a:extLst>
            </p:cNvPr>
            <p:cNvSpPr txBox="1">
              <a:spLocks/>
            </p:cNvSpPr>
            <p:nvPr/>
          </p:nvSpPr>
          <p:spPr>
            <a:xfrm>
              <a:off x="3439946" y="2312040"/>
              <a:ext cx="2192516" cy="48720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CO" sz="2000" b="1" i="1" dirty="0"/>
                <a:t>Radiografía</a:t>
              </a:r>
              <a:endParaRPr lang="es-CO" sz="1800" b="1" i="1" dirty="0"/>
            </a:p>
          </p:txBody>
        </p:sp>
      </p:grpSp>
      <p:pic>
        <p:nvPicPr>
          <p:cNvPr id="32" name="Imagen 15">
            <a:extLst>
              <a:ext uri="{FF2B5EF4-FFF2-40B4-BE49-F238E27FC236}">
                <a16:creationId xmlns:a16="http://schemas.microsoft.com/office/drawing/2014/main" id="{CF3DE4C6-4679-41C6-9883-2CF010AEE2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28" t="4077" r="182" b="27943"/>
          <a:stretch/>
        </p:blipFill>
        <p:spPr>
          <a:xfrm>
            <a:off x="8754677" y="575366"/>
            <a:ext cx="2932543" cy="1827101"/>
          </a:xfrm>
          <a:prstGeom prst="rect">
            <a:avLst/>
          </a:prstGeom>
        </p:spPr>
      </p:pic>
      <p:pic>
        <p:nvPicPr>
          <p:cNvPr id="33" name="Imagen 15">
            <a:extLst>
              <a:ext uri="{FF2B5EF4-FFF2-40B4-BE49-F238E27FC236}">
                <a16:creationId xmlns:a16="http://schemas.microsoft.com/office/drawing/2014/main" id="{0E8D5291-8ADB-4360-995A-C29D8BB04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628" b="27347"/>
          <a:stretch/>
        </p:blipFill>
        <p:spPr>
          <a:xfrm>
            <a:off x="6021179" y="590321"/>
            <a:ext cx="2733498" cy="1812146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AEFD77D0-5E28-4AFB-9A08-E7CED3D4713E}"/>
              </a:ext>
            </a:extLst>
          </p:cNvPr>
          <p:cNvSpPr txBox="1">
            <a:spLocks/>
          </p:cNvSpPr>
          <p:nvPr/>
        </p:nvSpPr>
        <p:spPr>
          <a:xfrm>
            <a:off x="3131699" y="2001960"/>
            <a:ext cx="2333283" cy="42199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dirty="0"/>
              <a:t>2D vs 3D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100608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4AF207B-6509-4584-81E2-0FDD06BDC35C}"/>
              </a:ext>
            </a:extLst>
          </p:cNvPr>
          <p:cNvSpPr/>
          <p:nvPr/>
        </p:nvSpPr>
        <p:spPr>
          <a:xfrm>
            <a:off x="6382019" y="68570"/>
            <a:ext cx="5778401" cy="3538284"/>
          </a:xfrm>
          <a:prstGeom prst="rect">
            <a:avLst/>
          </a:prstGeom>
          <a:solidFill>
            <a:srgbClr val="68868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E762CA9-DFD0-4F09-A0C1-9EE601FCFA70}"/>
              </a:ext>
            </a:extLst>
          </p:cNvPr>
          <p:cNvSpPr/>
          <p:nvPr/>
        </p:nvSpPr>
        <p:spPr>
          <a:xfrm>
            <a:off x="6589878" y="193426"/>
            <a:ext cx="5465060" cy="327640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19CC94-900F-49B8-9E4C-27EDDFD7A0B6}"/>
              </a:ext>
            </a:extLst>
          </p:cNvPr>
          <p:cNvSpPr/>
          <p:nvPr/>
        </p:nvSpPr>
        <p:spPr>
          <a:xfrm>
            <a:off x="5129226" y="3448058"/>
            <a:ext cx="4957083" cy="3276404"/>
          </a:xfrm>
          <a:prstGeom prst="rect">
            <a:avLst/>
          </a:prstGeom>
          <a:solidFill>
            <a:srgbClr val="68868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B0F0B8E-D0B8-4C64-BCCD-79134AEF3028}"/>
              </a:ext>
            </a:extLst>
          </p:cNvPr>
          <p:cNvSpPr/>
          <p:nvPr/>
        </p:nvSpPr>
        <p:spPr>
          <a:xfrm>
            <a:off x="5198518" y="3570675"/>
            <a:ext cx="4761565" cy="310636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9" name="Imagen 7">
            <a:extLst>
              <a:ext uri="{FF2B5EF4-FFF2-40B4-BE49-F238E27FC236}">
                <a16:creationId xmlns:a16="http://schemas.microsoft.com/office/drawing/2014/main" id="{D00396BC-2DE2-4A0F-B0C5-E1D68C000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349" y="3926730"/>
            <a:ext cx="4580154" cy="232227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78A4F28-D618-4B4D-876F-3FE1421C8116}"/>
              </a:ext>
            </a:extLst>
          </p:cNvPr>
          <p:cNvSpPr/>
          <p:nvPr/>
        </p:nvSpPr>
        <p:spPr>
          <a:xfrm>
            <a:off x="75426" y="1697850"/>
            <a:ext cx="5268099" cy="3817125"/>
          </a:xfrm>
          <a:prstGeom prst="rect">
            <a:avLst/>
          </a:prstGeom>
          <a:solidFill>
            <a:srgbClr val="68868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4CF39F-2FF3-4E05-B601-EA2AFD6B70B9}"/>
              </a:ext>
            </a:extLst>
          </p:cNvPr>
          <p:cNvSpPr/>
          <p:nvPr/>
        </p:nvSpPr>
        <p:spPr>
          <a:xfrm>
            <a:off x="138542" y="1767491"/>
            <a:ext cx="5090685" cy="357732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C48925-DB5F-40AE-988F-465D2B118243}"/>
              </a:ext>
            </a:extLst>
          </p:cNvPr>
          <p:cNvSpPr/>
          <p:nvPr/>
        </p:nvSpPr>
        <p:spPr>
          <a:xfrm>
            <a:off x="-39538" y="1139155"/>
            <a:ext cx="2819945" cy="396788"/>
          </a:xfrm>
          <a:prstGeom prst="rect">
            <a:avLst/>
          </a:prstGeom>
          <a:solidFill>
            <a:schemeClr val="accent5">
              <a:lumMod val="75000"/>
              <a:alpha val="12941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2A3F0A-8DE9-4A01-9727-F3206EC88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3010" y="174333"/>
            <a:ext cx="3075670" cy="590931"/>
          </a:xfrm>
        </p:spPr>
        <p:txBody>
          <a:bodyPr/>
          <a:lstStyle/>
          <a:p>
            <a:pPr algn="ctr"/>
            <a:r>
              <a:rPr lang="es-CO" dirty="0"/>
              <a:t>Discusión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51F31C-8061-477B-88CF-2BDC24769B09}"/>
              </a:ext>
            </a:extLst>
          </p:cNvPr>
          <p:cNvSpPr/>
          <p:nvPr/>
        </p:nvSpPr>
        <p:spPr>
          <a:xfrm>
            <a:off x="0" y="230694"/>
            <a:ext cx="2780407" cy="526069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6F4F17-9E77-4EB3-8BDD-D403DD49CBAE}"/>
              </a:ext>
            </a:extLst>
          </p:cNvPr>
          <p:cNvSpPr/>
          <p:nvPr/>
        </p:nvSpPr>
        <p:spPr>
          <a:xfrm>
            <a:off x="217877" y="725838"/>
            <a:ext cx="19287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dirty="0"/>
              <a:t>Descriptor </a:t>
            </a: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0016C6-56D7-462D-ADDD-10FBD9F6EBD6}"/>
              </a:ext>
            </a:extLst>
          </p:cNvPr>
          <p:cNvSpPr/>
          <p:nvPr/>
        </p:nvSpPr>
        <p:spPr>
          <a:xfrm>
            <a:off x="0" y="742229"/>
            <a:ext cx="2780407" cy="400111"/>
          </a:xfrm>
          <a:prstGeom prst="rect">
            <a:avLst/>
          </a:prstGeom>
          <a:solidFill>
            <a:schemeClr val="accent2">
              <a:lumMod val="50000"/>
              <a:alpha val="12941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5E74B4-1372-4604-A453-1F2819B45E8F}"/>
              </a:ext>
            </a:extLst>
          </p:cNvPr>
          <p:cNvSpPr/>
          <p:nvPr/>
        </p:nvSpPr>
        <p:spPr>
          <a:xfrm>
            <a:off x="257415" y="1094187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dirty="0"/>
              <a:t>Método</a:t>
            </a:r>
            <a:endParaRPr lang="en-US" sz="20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A317F7-BF40-44FF-91FE-6250C1653AE0}"/>
              </a:ext>
            </a:extLst>
          </p:cNvPr>
          <p:cNvSpPr/>
          <p:nvPr/>
        </p:nvSpPr>
        <p:spPr>
          <a:xfrm>
            <a:off x="3364337" y="908501"/>
            <a:ext cx="2819945" cy="396788"/>
          </a:xfrm>
          <a:prstGeom prst="rect">
            <a:avLst/>
          </a:prstGeom>
          <a:solidFill>
            <a:srgbClr val="7030A0">
              <a:alpha val="1294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E765E3-8A91-4117-9735-ECDCB939793E}"/>
              </a:ext>
            </a:extLst>
          </p:cNvPr>
          <p:cNvSpPr/>
          <p:nvPr/>
        </p:nvSpPr>
        <p:spPr>
          <a:xfrm>
            <a:off x="3661290" y="863533"/>
            <a:ext cx="2016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dirty="0"/>
              <a:t>Clasificador</a:t>
            </a:r>
            <a:endParaRPr lang="en-US" sz="2000" b="1" dirty="0"/>
          </a:p>
        </p:txBody>
      </p:sp>
      <p:pic>
        <p:nvPicPr>
          <p:cNvPr id="27" name="Imagen 3" descr="Imagen que contiene cielo, interior&#10;&#10;Descripción generada automáticamente">
            <a:extLst>
              <a:ext uri="{FF2B5EF4-FFF2-40B4-BE49-F238E27FC236}">
                <a16:creationId xmlns:a16="http://schemas.microsoft.com/office/drawing/2014/main" id="{CCBBAB03-3785-43AA-AB8F-5119E9C02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6" y="2170681"/>
            <a:ext cx="4957082" cy="2355989"/>
          </a:xfrm>
          <a:prstGeom prst="rect">
            <a:avLst/>
          </a:prstGeom>
        </p:spPr>
      </p:pic>
      <p:pic>
        <p:nvPicPr>
          <p:cNvPr id="28" name="Imagen 5">
            <a:extLst>
              <a:ext uri="{FF2B5EF4-FFF2-40B4-BE49-F238E27FC236}">
                <a16:creationId xmlns:a16="http://schemas.microsoft.com/office/drawing/2014/main" id="{FEA7EF70-B92C-47C7-9E01-BFD5D658E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808" y="837809"/>
            <a:ext cx="4260397" cy="2191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3F919B3-7F4F-4B58-911C-8A1F5A948C4B}"/>
              </a:ext>
            </a:extLst>
          </p:cNvPr>
          <p:cNvSpPr txBox="1">
            <a:spLocks/>
          </p:cNvSpPr>
          <p:nvPr/>
        </p:nvSpPr>
        <p:spPr>
          <a:xfrm>
            <a:off x="295704" y="1771830"/>
            <a:ext cx="4736805" cy="5909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800"/>
              <a:t>Mejor Clasificador: </a:t>
            </a:r>
            <a:r>
              <a:rPr lang="es-CO" sz="1800" b="1"/>
              <a:t>Bosques aleatorios   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D2B926A5-E03D-4605-8336-022FBBB92FE3}"/>
              </a:ext>
            </a:extLst>
          </p:cNvPr>
          <p:cNvSpPr txBox="1">
            <a:spLocks/>
          </p:cNvSpPr>
          <p:nvPr/>
        </p:nvSpPr>
        <p:spPr>
          <a:xfrm>
            <a:off x="6557597" y="214975"/>
            <a:ext cx="5515429" cy="5909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b="1" dirty="0"/>
              <a:t>SVM : </a:t>
            </a:r>
            <a:r>
              <a:rPr lang="es-CO" sz="1800" dirty="0"/>
              <a:t>Problema con desbalance de clases. 77,5% vs 22,5%    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2D8E033-3B9E-4736-85E8-003BCCE45897}"/>
              </a:ext>
            </a:extLst>
          </p:cNvPr>
          <p:cNvSpPr txBox="1">
            <a:spLocks/>
          </p:cNvSpPr>
          <p:nvPr/>
        </p:nvSpPr>
        <p:spPr>
          <a:xfrm>
            <a:off x="7160490" y="3575396"/>
            <a:ext cx="1111625" cy="4259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1800" b="1" dirty="0"/>
              <a:t>KNN</a:t>
            </a:r>
            <a:endParaRPr lang="es-CO" sz="1800" dirty="0"/>
          </a:p>
        </p:txBody>
      </p:sp>
      <p:sp>
        <p:nvSpPr>
          <p:cNvPr id="38" name="CuadroTexto 11">
            <a:extLst>
              <a:ext uri="{FF2B5EF4-FFF2-40B4-BE49-F238E27FC236}">
                <a16:creationId xmlns:a16="http://schemas.microsoft.com/office/drawing/2014/main" id="{298C0F8D-496D-44C0-BDAE-CDBB043F1840}"/>
              </a:ext>
            </a:extLst>
          </p:cNvPr>
          <p:cNvSpPr txBox="1"/>
          <p:nvPr/>
        </p:nvSpPr>
        <p:spPr>
          <a:xfrm>
            <a:off x="680786" y="4598036"/>
            <a:ext cx="283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Mejor ACA : 85,15% </a:t>
            </a:r>
          </a:p>
        </p:txBody>
      </p:sp>
      <p:sp>
        <p:nvSpPr>
          <p:cNvPr id="39" name="CuadroTexto 13">
            <a:extLst>
              <a:ext uri="{FF2B5EF4-FFF2-40B4-BE49-F238E27FC236}">
                <a16:creationId xmlns:a16="http://schemas.microsoft.com/office/drawing/2014/main" id="{33879F94-E893-4500-B02F-0BBE9F52A2B0}"/>
              </a:ext>
            </a:extLst>
          </p:cNvPr>
          <p:cNvSpPr txBox="1"/>
          <p:nvPr/>
        </p:nvSpPr>
        <p:spPr>
          <a:xfrm>
            <a:off x="9634373" y="3060803"/>
            <a:ext cx="2467142" cy="36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Mejor ACA : 83,70% </a:t>
            </a:r>
          </a:p>
        </p:txBody>
      </p:sp>
      <p:sp>
        <p:nvSpPr>
          <p:cNvPr id="40" name="CuadroTexto 14">
            <a:extLst>
              <a:ext uri="{FF2B5EF4-FFF2-40B4-BE49-F238E27FC236}">
                <a16:creationId xmlns:a16="http://schemas.microsoft.com/office/drawing/2014/main" id="{655D2885-658B-47F1-A7F6-C1DFB13C1776}"/>
              </a:ext>
            </a:extLst>
          </p:cNvPr>
          <p:cNvSpPr txBox="1"/>
          <p:nvPr/>
        </p:nvSpPr>
        <p:spPr>
          <a:xfrm>
            <a:off x="6603284" y="6191679"/>
            <a:ext cx="283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Mejor ACA : 80,78% 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B043CCEE-03B8-428D-B94E-D75D0E5FB73A}"/>
              </a:ext>
            </a:extLst>
          </p:cNvPr>
          <p:cNvSpPr txBox="1">
            <a:spLocks/>
          </p:cNvSpPr>
          <p:nvPr/>
        </p:nvSpPr>
        <p:spPr>
          <a:xfrm>
            <a:off x="-107564" y="4975484"/>
            <a:ext cx="5570356" cy="36933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800" dirty="0"/>
              <a:t>Más robusto frente al desbalance de clases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159855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E1CEE92-1247-4EFE-A5B9-2601120DEAD0}"/>
              </a:ext>
            </a:extLst>
          </p:cNvPr>
          <p:cNvSpPr/>
          <p:nvPr/>
        </p:nvSpPr>
        <p:spPr>
          <a:xfrm>
            <a:off x="1857831" y="3817181"/>
            <a:ext cx="9274628" cy="26561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296730E-09E3-4F2C-884B-09D5A643F993}"/>
              </a:ext>
            </a:extLst>
          </p:cNvPr>
          <p:cNvSpPr/>
          <p:nvPr/>
        </p:nvSpPr>
        <p:spPr>
          <a:xfrm>
            <a:off x="3077360" y="1291316"/>
            <a:ext cx="6543565" cy="277049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E762CA9-DFD0-4F09-A0C1-9EE601FCFA70}"/>
              </a:ext>
            </a:extLst>
          </p:cNvPr>
          <p:cNvSpPr/>
          <p:nvPr/>
        </p:nvSpPr>
        <p:spPr>
          <a:xfrm>
            <a:off x="3337285" y="606551"/>
            <a:ext cx="6535373" cy="44362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C48925-DB5F-40AE-988F-465D2B118243}"/>
              </a:ext>
            </a:extLst>
          </p:cNvPr>
          <p:cNvSpPr/>
          <p:nvPr/>
        </p:nvSpPr>
        <p:spPr>
          <a:xfrm>
            <a:off x="-39538" y="1139155"/>
            <a:ext cx="2819945" cy="396788"/>
          </a:xfrm>
          <a:prstGeom prst="rect">
            <a:avLst/>
          </a:prstGeom>
          <a:solidFill>
            <a:schemeClr val="accent5">
              <a:lumMod val="75000"/>
              <a:alpha val="12941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2A3F0A-8DE9-4A01-9727-F3206EC88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3010" y="174333"/>
            <a:ext cx="3075670" cy="590931"/>
          </a:xfrm>
        </p:spPr>
        <p:txBody>
          <a:bodyPr/>
          <a:lstStyle/>
          <a:p>
            <a:pPr algn="ctr"/>
            <a:r>
              <a:rPr lang="es-CO" dirty="0"/>
              <a:t>Discusión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51F31C-8061-477B-88CF-2BDC24769B09}"/>
              </a:ext>
            </a:extLst>
          </p:cNvPr>
          <p:cNvSpPr/>
          <p:nvPr/>
        </p:nvSpPr>
        <p:spPr>
          <a:xfrm>
            <a:off x="0" y="230694"/>
            <a:ext cx="2780407" cy="526069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6F4F17-9E77-4EB3-8BDD-D403DD49CBAE}"/>
              </a:ext>
            </a:extLst>
          </p:cNvPr>
          <p:cNvSpPr/>
          <p:nvPr/>
        </p:nvSpPr>
        <p:spPr>
          <a:xfrm>
            <a:off x="217877" y="725838"/>
            <a:ext cx="19287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dirty="0"/>
              <a:t>Descriptor </a:t>
            </a: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0016C6-56D7-462D-ADDD-10FBD9F6EBD6}"/>
              </a:ext>
            </a:extLst>
          </p:cNvPr>
          <p:cNvSpPr/>
          <p:nvPr/>
        </p:nvSpPr>
        <p:spPr>
          <a:xfrm>
            <a:off x="0" y="742229"/>
            <a:ext cx="2780407" cy="400111"/>
          </a:xfrm>
          <a:prstGeom prst="rect">
            <a:avLst/>
          </a:prstGeom>
          <a:solidFill>
            <a:schemeClr val="accent2">
              <a:lumMod val="50000"/>
              <a:alpha val="12941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5E74B4-1372-4604-A453-1F2819B45E8F}"/>
              </a:ext>
            </a:extLst>
          </p:cNvPr>
          <p:cNvSpPr/>
          <p:nvPr/>
        </p:nvSpPr>
        <p:spPr>
          <a:xfrm>
            <a:off x="257415" y="1094187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dirty="0"/>
              <a:t>Método</a:t>
            </a:r>
            <a:endParaRPr lang="en-US" sz="20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A317F7-BF40-44FF-91FE-6250C1653AE0}"/>
              </a:ext>
            </a:extLst>
          </p:cNvPr>
          <p:cNvSpPr/>
          <p:nvPr/>
        </p:nvSpPr>
        <p:spPr>
          <a:xfrm>
            <a:off x="-39538" y="1539265"/>
            <a:ext cx="2819945" cy="396788"/>
          </a:xfrm>
          <a:prstGeom prst="rect">
            <a:avLst/>
          </a:prstGeom>
          <a:solidFill>
            <a:srgbClr val="7030A0">
              <a:alpha val="1294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E765E3-8A91-4117-9735-ECDCB939793E}"/>
              </a:ext>
            </a:extLst>
          </p:cNvPr>
          <p:cNvSpPr/>
          <p:nvPr/>
        </p:nvSpPr>
        <p:spPr>
          <a:xfrm>
            <a:off x="257415" y="1494297"/>
            <a:ext cx="2016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dirty="0"/>
              <a:t>Clasificador</a:t>
            </a:r>
            <a:endParaRPr lang="en-US" sz="20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D750FF-2379-4C5F-BF31-D36DF4A8F96E}"/>
              </a:ext>
            </a:extLst>
          </p:cNvPr>
          <p:cNvSpPr/>
          <p:nvPr/>
        </p:nvSpPr>
        <p:spPr>
          <a:xfrm>
            <a:off x="3421483" y="614531"/>
            <a:ext cx="3297698" cy="396788"/>
          </a:xfrm>
          <a:prstGeom prst="rect">
            <a:avLst/>
          </a:prstGeom>
          <a:solidFill>
            <a:schemeClr val="accent4">
              <a:lumMod val="60000"/>
              <a:lumOff val="40000"/>
              <a:alpha val="12941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4AD561-A51F-4AA5-9007-2D2D5062ABF4}"/>
              </a:ext>
            </a:extLst>
          </p:cNvPr>
          <p:cNvSpPr/>
          <p:nvPr/>
        </p:nvSpPr>
        <p:spPr>
          <a:xfrm>
            <a:off x="3421483" y="614531"/>
            <a:ext cx="3297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CO" sz="2000" b="1" dirty="0"/>
              <a:t>Extracción del Pulmón</a:t>
            </a:r>
            <a:endParaRPr lang="en-US" sz="2000" b="1" dirty="0"/>
          </a:p>
        </p:txBody>
      </p:sp>
      <p:sp>
        <p:nvSpPr>
          <p:cNvPr id="33" name="CuadroTexto 2">
            <a:extLst>
              <a:ext uri="{FF2B5EF4-FFF2-40B4-BE49-F238E27FC236}">
                <a16:creationId xmlns:a16="http://schemas.microsoft.com/office/drawing/2014/main" id="{78ADC26C-2DAA-41D2-94A4-979B4C166A8C}"/>
              </a:ext>
            </a:extLst>
          </p:cNvPr>
          <p:cNvSpPr txBox="1"/>
          <p:nvPr/>
        </p:nvSpPr>
        <p:spPr>
          <a:xfrm>
            <a:off x="6994866" y="641987"/>
            <a:ext cx="306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Evaluación Cualitativa </a:t>
            </a:r>
          </a:p>
        </p:txBody>
      </p:sp>
      <p:pic>
        <p:nvPicPr>
          <p:cNvPr id="34" name="Picture 5" descr="A picture containing photo&#10;&#10;Description generated with high confidence">
            <a:extLst>
              <a:ext uri="{FF2B5EF4-FFF2-40B4-BE49-F238E27FC236}">
                <a16:creationId xmlns:a16="http://schemas.microsoft.com/office/drawing/2014/main" id="{BDCA43DC-EACC-4141-899C-4D513C65C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87" t="51362" r="1738" b="3608"/>
          <a:stretch/>
        </p:blipFill>
        <p:spPr>
          <a:xfrm>
            <a:off x="2131437" y="3976297"/>
            <a:ext cx="2868906" cy="227515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Imagen 7">
            <a:extLst>
              <a:ext uri="{FF2B5EF4-FFF2-40B4-BE49-F238E27FC236}">
                <a16:creationId xmlns:a16="http://schemas.microsoft.com/office/drawing/2014/main" id="{F97201B0-EBE9-48FC-809B-FFF93721C9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5"/>
          <a:stretch/>
        </p:blipFill>
        <p:spPr>
          <a:xfrm>
            <a:off x="3363160" y="1398456"/>
            <a:ext cx="3145809" cy="2489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Imagen 8">
            <a:extLst>
              <a:ext uri="{FF2B5EF4-FFF2-40B4-BE49-F238E27FC236}">
                <a16:creationId xmlns:a16="http://schemas.microsoft.com/office/drawing/2014/main" id="{CBF9F3EF-9551-4E3E-8094-9A13380EC9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1" t="9808" r="66135" b="28890"/>
          <a:stretch/>
        </p:blipFill>
        <p:spPr>
          <a:xfrm>
            <a:off x="8093559" y="3968194"/>
            <a:ext cx="2838117" cy="2270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Imagen 8">
            <a:extLst>
              <a:ext uri="{FF2B5EF4-FFF2-40B4-BE49-F238E27FC236}">
                <a16:creationId xmlns:a16="http://schemas.microsoft.com/office/drawing/2014/main" id="{FA7A4920-55C9-4112-B856-36F0E5A071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05" t="8367" r="36448" b="30331"/>
          <a:stretch/>
        </p:blipFill>
        <p:spPr>
          <a:xfrm>
            <a:off x="6731881" y="1387641"/>
            <a:ext cx="2833022" cy="24723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Imagen 8">
            <a:extLst>
              <a:ext uri="{FF2B5EF4-FFF2-40B4-BE49-F238E27FC236}">
                <a16:creationId xmlns:a16="http://schemas.microsoft.com/office/drawing/2014/main" id="{E97920B2-9CF9-4392-9438-771F1457DD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78" t="7951" r="4418" b="30747"/>
          <a:stretch/>
        </p:blipFill>
        <p:spPr>
          <a:xfrm>
            <a:off x="5125445" y="3972269"/>
            <a:ext cx="2833022" cy="2266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89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0A57B70-2284-48FA-836E-6FD5E79396E8}"/>
              </a:ext>
            </a:extLst>
          </p:cNvPr>
          <p:cNvSpPr/>
          <p:nvPr/>
        </p:nvSpPr>
        <p:spPr>
          <a:xfrm>
            <a:off x="139688" y="3126765"/>
            <a:ext cx="11974123" cy="317973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369C6C-5F6C-4FAA-8E25-8EF2FD0C2DE2}"/>
              </a:ext>
            </a:extLst>
          </p:cNvPr>
          <p:cNvSpPr/>
          <p:nvPr/>
        </p:nvSpPr>
        <p:spPr>
          <a:xfrm>
            <a:off x="7130492" y="174333"/>
            <a:ext cx="4981543" cy="36576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C48925-DB5F-40AE-988F-465D2B118243}"/>
              </a:ext>
            </a:extLst>
          </p:cNvPr>
          <p:cNvSpPr/>
          <p:nvPr/>
        </p:nvSpPr>
        <p:spPr>
          <a:xfrm>
            <a:off x="-39538" y="1139155"/>
            <a:ext cx="2819945" cy="396788"/>
          </a:xfrm>
          <a:prstGeom prst="rect">
            <a:avLst/>
          </a:prstGeom>
          <a:solidFill>
            <a:schemeClr val="accent5">
              <a:lumMod val="75000"/>
              <a:alpha val="12941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2A3F0A-8DE9-4A01-9727-F3206EC88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3010" y="174333"/>
            <a:ext cx="3075670" cy="590931"/>
          </a:xfrm>
        </p:spPr>
        <p:txBody>
          <a:bodyPr/>
          <a:lstStyle/>
          <a:p>
            <a:pPr algn="ctr"/>
            <a:r>
              <a:rPr lang="es-CO" dirty="0"/>
              <a:t>Discusión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51F31C-8061-477B-88CF-2BDC24769B09}"/>
              </a:ext>
            </a:extLst>
          </p:cNvPr>
          <p:cNvSpPr/>
          <p:nvPr/>
        </p:nvSpPr>
        <p:spPr>
          <a:xfrm>
            <a:off x="0" y="230694"/>
            <a:ext cx="2780407" cy="526069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6F4F17-9E77-4EB3-8BDD-D403DD49CBAE}"/>
              </a:ext>
            </a:extLst>
          </p:cNvPr>
          <p:cNvSpPr/>
          <p:nvPr/>
        </p:nvSpPr>
        <p:spPr>
          <a:xfrm>
            <a:off x="217877" y="725838"/>
            <a:ext cx="19287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dirty="0"/>
              <a:t>Descriptor </a:t>
            </a: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0016C6-56D7-462D-ADDD-10FBD9F6EBD6}"/>
              </a:ext>
            </a:extLst>
          </p:cNvPr>
          <p:cNvSpPr/>
          <p:nvPr/>
        </p:nvSpPr>
        <p:spPr>
          <a:xfrm>
            <a:off x="0" y="742229"/>
            <a:ext cx="2780407" cy="400111"/>
          </a:xfrm>
          <a:prstGeom prst="rect">
            <a:avLst/>
          </a:prstGeom>
          <a:solidFill>
            <a:schemeClr val="accent2">
              <a:lumMod val="50000"/>
              <a:alpha val="12941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5E74B4-1372-4604-A453-1F2819B45E8F}"/>
              </a:ext>
            </a:extLst>
          </p:cNvPr>
          <p:cNvSpPr/>
          <p:nvPr/>
        </p:nvSpPr>
        <p:spPr>
          <a:xfrm>
            <a:off x="257415" y="1094187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dirty="0"/>
              <a:t>Método</a:t>
            </a:r>
            <a:endParaRPr lang="en-US" sz="20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A317F7-BF40-44FF-91FE-6250C1653AE0}"/>
              </a:ext>
            </a:extLst>
          </p:cNvPr>
          <p:cNvSpPr/>
          <p:nvPr/>
        </p:nvSpPr>
        <p:spPr>
          <a:xfrm>
            <a:off x="-39538" y="1539265"/>
            <a:ext cx="2819945" cy="396788"/>
          </a:xfrm>
          <a:prstGeom prst="rect">
            <a:avLst/>
          </a:prstGeom>
          <a:solidFill>
            <a:srgbClr val="7030A0">
              <a:alpha val="1294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E765E3-8A91-4117-9735-ECDCB939793E}"/>
              </a:ext>
            </a:extLst>
          </p:cNvPr>
          <p:cNvSpPr/>
          <p:nvPr/>
        </p:nvSpPr>
        <p:spPr>
          <a:xfrm>
            <a:off x="257415" y="1494297"/>
            <a:ext cx="2016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dirty="0"/>
              <a:t>Clasificador</a:t>
            </a:r>
            <a:endParaRPr lang="en-US" sz="20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D750FF-2379-4C5F-BF31-D36DF4A8F96E}"/>
              </a:ext>
            </a:extLst>
          </p:cNvPr>
          <p:cNvSpPr/>
          <p:nvPr/>
        </p:nvSpPr>
        <p:spPr>
          <a:xfrm>
            <a:off x="0" y="1945025"/>
            <a:ext cx="2780407" cy="716859"/>
          </a:xfrm>
          <a:prstGeom prst="rect">
            <a:avLst/>
          </a:prstGeom>
          <a:solidFill>
            <a:schemeClr val="accent4">
              <a:lumMod val="60000"/>
              <a:lumOff val="40000"/>
              <a:alpha val="12941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4AD561-A51F-4AA5-9007-2D2D5062ABF4}"/>
              </a:ext>
            </a:extLst>
          </p:cNvPr>
          <p:cNvSpPr/>
          <p:nvPr/>
        </p:nvSpPr>
        <p:spPr>
          <a:xfrm>
            <a:off x="0" y="1945026"/>
            <a:ext cx="27804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CO" sz="2000" b="1" dirty="0"/>
              <a:t>Extracción del Pulmón</a:t>
            </a:r>
            <a:endParaRPr lang="en-US" sz="20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6D263A-AF50-4470-9231-E2A869651228}"/>
              </a:ext>
            </a:extLst>
          </p:cNvPr>
          <p:cNvSpPr/>
          <p:nvPr/>
        </p:nvSpPr>
        <p:spPr>
          <a:xfrm>
            <a:off x="3858495" y="1484103"/>
            <a:ext cx="2780407" cy="351958"/>
          </a:xfrm>
          <a:prstGeom prst="rect">
            <a:avLst/>
          </a:prstGeom>
          <a:solidFill>
            <a:schemeClr val="accent6">
              <a:lumMod val="20000"/>
              <a:lumOff val="80000"/>
              <a:alpha val="12941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43BF13-61BA-4005-AFE5-942C24A5FE3B}"/>
              </a:ext>
            </a:extLst>
          </p:cNvPr>
          <p:cNvSpPr/>
          <p:nvPr/>
        </p:nvSpPr>
        <p:spPr>
          <a:xfrm>
            <a:off x="3759679" y="1409553"/>
            <a:ext cx="27804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CO" sz="2000" b="1" dirty="0"/>
              <a:t>Base de Datos</a:t>
            </a: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60AC5-851D-4990-858D-1E6618B60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40" t="16469" r="42842" b="23243"/>
          <a:stretch/>
        </p:blipFill>
        <p:spPr>
          <a:xfrm>
            <a:off x="6130881" y="3252523"/>
            <a:ext cx="2811586" cy="2861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9868E3-6596-4579-BD78-81A7F5ECD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54" t="15753" r="42628" b="23958"/>
          <a:stretch/>
        </p:blipFill>
        <p:spPr>
          <a:xfrm>
            <a:off x="3240818" y="3256525"/>
            <a:ext cx="2811587" cy="2861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329B00-A675-4885-A1C5-03C4FAB83F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66" t="16852" r="41953" b="24667"/>
          <a:stretch/>
        </p:blipFill>
        <p:spPr>
          <a:xfrm>
            <a:off x="167293" y="3252523"/>
            <a:ext cx="2995049" cy="2865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DE8315-674D-4236-8937-8274D62B9E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500" t="25916" r="42500" b="34653"/>
          <a:stretch/>
        </p:blipFill>
        <p:spPr>
          <a:xfrm>
            <a:off x="7315161" y="404353"/>
            <a:ext cx="1828800" cy="27042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7488E4-8D52-4D71-82CC-3905F3CD36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129" t="15394" r="42627" b="24318"/>
          <a:stretch/>
        </p:blipFill>
        <p:spPr>
          <a:xfrm>
            <a:off x="9058933" y="3252523"/>
            <a:ext cx="2889601" cy="2861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53CD07-8A6A-492A-92A8-7B972ABB94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r="77083" b="55132"/>
          <a:stretch/>
        </p:blipFill>
        <p:spPr>
          <a:xfrm>
            <a:off x="9242777" y="404353"/>
            <a:ext cx="2691808" cy="2738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514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3C48925-DB5F-40AE-988F-465D2B118243}"/>
              </a:ext>
            </a:extLst>
          </p:cNvPr>
          <p:cNvSpPr/>
          <p:nvPr/>
        </p:nvSpPr>
        <p:spPr>
          <a:xfrm>
            <a:off x="-39538" y="1139155"/>
            <a:ext cx="2819945" cy="396788"/>
          </a:xfrm>
          <a:prstGeom prst="rect">
            <a:avLst/>
          </a:prstGeom>
          <a:solidFill>
            <a:schemeClr val="accent5">
              <a:lumMod val="75000"/>
              <a:alpha val="12941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2A3F0A-8DE9-4A01-9727-F3206EC88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3010" y="174333"/>
            <a:ext cx="3075670" cy="590931"/>
          </a:xfrm>
        </p:spPr>
        <p:txBody>
          <a:bodyPr/>
          <a:lstStyle/>
          <a:p>
            <a:pPr algn="ctr"/>
            <a:r>
              <a:rPr lang="es-CO" dirty="0"/>
              <a:t>Discusión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51F31C-8061-477B-88CF-2BDC24769B09}"/>
              </a:ext>
            </a:extLst>
          </p:cNvPr>
          <p:cNvSpPr/>
          <p:nvPr/>
        </p:nvSpPr>
        <p:spPr>
          <a:xfrm>
            <a:off x="0" y="230694"/>
            <a:ext cx="2780407" cy="526069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6F4F17-9E77-4EB3-8BDD-D403DD49CBAE}"/>
              </a:ext>
            </a:extLst>
          </p:cNvPr>
          <p:cNvSpPr/>
          <p:nvPr/>
        </p:nvSpPr>
        <p:spPr>
          <a:xfrm>
            <a:off x="217877" y="725838"/>
            <a:ext cx="19287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dirty="0"/>
              <a:t>Descriptor </a:t>
            </a: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0016C6-56D7-462D-ADDD-10FBD9F6EBD6}"/>
              </a:ext>
            </a:extLst>
          </p:cNvPr>
          <p:cNvSpPr/>
          <p:nvPr/>
        </p:nvSpPr>
        <p:spPr>
          <a:xfrm>
            <a:off x="0" y="742229"/>
            <a:ext cx="2780407" cy="400111"/>
          </a:xfrm>
          <a:prstGeom prst="rect">
            <a:avLst/>
          </a:prstGeom>
          <a:solidFill>
            <a:schemeClr val="accent2">
              <a:lumMod val="50000"/>
              <a:alpha val="12941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5E74B4-1372-4604-A453-1F2819B45E8F}"/>
              </a:ext>
            </a:extLst>
          </p:cNvPr>
          <p:cNvSpPr/>
          <p:nvPr/>
        </p:nvSpPr>
        <p:spPr>
          <a:xfrm>
            <a:off x="257415" y="1094187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dirty="0"/>
              <a:t>Método</a:t>
            </a:r>
            <a:endParaRPr lang="en-US" sz="20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A317F7-BF40-44FF-91FE-6250C1653AE0}"/>
              </a:ext>
            </a:extLst>
          </p:cNvPr>
          <p:cNvSpPr/>
          <p:nvPr/>
        </p:nvSpPr>
        <p:spPr>
          <a:xfrm>
            <a:off x="-39538" y="1539265"/>
            <a:ext cx="2819945" cy="396788"/>
          </a:xfrm>
          <a:prstGeom prst="rect">
            <a:avLst/>
          </a:prstGeom>
          <a:solidFill>
            <a:srgbClr val="7030A0">
              <a:alpha val="1294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E765E3-8A91-4117-9735-ECDCB939793E}"/>
              </a:ext>
            </a:extLst>
          </p:cNvPr>
          <p:cNvSpPr/>
          <p:nvPr/>
        </p:nvSpPr>
        <p:spPr>
          <a:xfrm>
            <a:off x="257415" y="1494297"/>
            <a:ext cx="2016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dirty="0"/>
              <a:t>Clasificador</a:t>
            </a:r>
            <a:endParaRPr lang="en-US" sz="20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D750FF-2379-4C5F-BF31-D36DF4A8F96E}"/>
              </a:ext>
            </a:extLst>
          </p:cNvPr>
          <p:cNvSpPr/>
          <p:nvPr/>
        </p:nvSpPr>
        <p:spPr>
          <a:xfrm>
            <a:off x="0" y="1945025"/>
            <a:ext cx="2780407" cy="716859"/>
          </a:xfrm>
          <a:prstGeom prst="rect">
            <a:avLst/>
          </a:prstGeom>
          <a:solidFill>
            <a:schemeClr val="accent4">
              <a:lumMod val="60000"/>
              <a:lumOff val="40000"/>
              <a:alpha val="12941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4AD561-A51F-4AA5-9007-2D2D5062ABF4}"/>
              </a:ext>
            </a:extLst>
          </p:cNvPr>
          <p:cNvSpPr/>
          <p:nvPr/>
        </p:nvSpPr>
        <p:spPr>
          <a:xfrm>
            <a:off x="0" y="1945026"/>
            <a:ext cx="27804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CO" sz="2000" b="1" dirty="0"/>
              <a:t>Extracción del Pulmón</a:t>
            </a:r>
            <a:endParaRPr lang="en-US" sz="20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6D263A-AF50-4470-9231-E2A869651228}"/>
              </a:ext>
            </a:extLst>
          </p:cNvPr>
          <p:cNvSpPr/>
          <p:nvPr/>
        </p:nvSpPr>
        <p:spPr>
          <a:xfrm>
            <a:off x="5112109" y="211251"/>
            <a:ext cx="2780407" cy="351958"/>
          </a:xfrm>
          <a:prstGeom prst="rect">
            <a:avLst/>
          </a:prstGeom>
          <a:solidFill>
            <a:schemeClr val="accent6">
              <a:lumMod val="20000"/>
              <a:lumOff val="80000"/>
              <a:alpha val="12941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43BF13-61BA-4005-AFE5-942C24A5FE3B}"/>
              </a:ext>
            </a:extLst>
          </p:cNvPr>
          <p:cNvSpPr/>
          <p:nvPr/>
        </p:nvSpPr>
        <p:spPr>
          <a:xfrm>
            <a:off x="5013293" y="136701"/>
            <a:ext cx="27804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CO" sz="2000" b="1" dirty="0"/>
              <a:t>Base de Datos</a:t>
            </a:r>
            <a:endParaRPr lang="en-US" sz="20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27E4C5-67A9-442A-8D74-9D526BFB2AFA}"/>
              </a:ext>
            </a:extLst>
          </p:cNvPr>
          <p:cNvSpPr/>
          <p:nvPr/>
        </p:nvSpPr>
        <p:spPr>
          <a:xfrm>
            <a:off x="1106128" y="667256"/>
            <a:ext cx="10545096" cy="5895774"/>
          </a:xfrm>
          <a:prstGeom prst="rect">
            <a:avLst/>
          </a:prstGeom>
          <a:solidFill>
            <a:srgbClr val="68868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D53CD07-8A6A-492A-92A8-7B972ABB94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" r="-95" b="664"/>
          <a:stretch/>
        </p:blipFill>
        <p:spPr>
          <a:xfrm>
            <a:off x="1252969" y="809508"/>
            <a:ext cx="10246498" cy="56020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055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853D4BF-F3A6-42D8-806C-0A0AA4DD6291}"/>
              </a:ext>
            </a:extLst>
          </p:cNvPr>
          <p:cNvSpPr/>
          <p:nvPr/>
        </p:nvSpPr>
        <p:spPr>
          <a:xfrm>
            <a:off x="4137259" y="757744"/>
            <a:ext cx="3524865" cy="590931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83CF0B9-73D3-480C-BB60-27D6B0E81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512" y="728013"/>
            <a:ext cx="4644513" cy="590931"/>
          </a:xfrm>
        </p:spPr>
        <p:txBody>
          <a:bodyPr/>
          <a:lstStyle/>
          <a:p>
            <a:r>
              <a:rPr lang="en-US" dirty="0" err="1"/>
              <a:t>Conclusiones</a:t>
            </a:r>
            <a:endParaRPr lang="en-US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21FB6145-E3B8-48AE-A0AD-75E30D9A6E6B}"/>
              </a:ext>
            </a:extLst>
          </p:cNvPr>
          <p:cNvSpPr txBox="1">
            <a:spLocks/>
          </p:cNvSpPr>
          <p:nvPr/>
        </p:nvSpPr>
        <p:spPr>
          <a:xfrm>
            <a:off x="693173" y="1643834"/>
            <a:ext cx="10382865" cy="4683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400" dirty="0"/>
              <a:t>Se logró obtener un ACA del 85.14% para el método de clasificación de </a:t>
            </a:r>
            <a:r>
              <a:rPr lang="es-CO" sz="2400" b="1" i="1" dirty="0" err="1"/>
              <a:t>bounding</a:t>
            </a:r>
            <a:r>
              <a:rPr lang="es-CO" sz="2400" b="1" i="1" dirty="0"/>
              <a:t> boxes</a:t>
            </a:r>
            <a:r>
              <a:rPr lang="es-CO" sz="2400" i="1" dirty="0"/>
              <a:t> </a:t>
            </a:r>
            <a:r>
              <a:rPr lang="es-CO" sz="2400" dirty="0"/>
              <a:t>y un ACA del 70.42% para el método de clasificación de la </a:t>
            </a:r>
            <a:r>
              <a:rPr lang="es-CO" sz="2400" b="1" i="1" dirty="0"/>
              <a:t>imagen completa</a:t>
            </a:r>
            <a:r>
              <a:rPr lang="es-CO" sz="2400" dirty="0"/>
              <a:t>.</a:t>
            </a:r>
          </a:p>
          <a:p>
            <a:pPr algn="just"/>
            <a:endParaRPr lang="es-CO" sz="2400" dirty="0"/>
          </a:p>
          <a:p>
            <a:pPr algn="just"/>
            <a:r>
              <a:rPr lang="es-CO" sz="2400" dirty="0"/>
              <a:t>Se encontró que para esta base de datos el </a:t>
            </a:r>
            <a:r>
              <a:rPr lang="es-CO" sz="2400" b="1" dirty="0"/>
              <a:t>histograma de intensidades </a:t>
            </a:r>
            <a:r>
              <a:rPr lang="es-CO" sz="2400" dirty="0"/>
              <a:t>como descriptor y los </a:t>
            </a:r>
            <a:r>
              <a:rPr lang="es-CO" sz="2400" b="1" dirty="0"/>
              <a:t>bosques aleatorios</a:t>
            </a:r>
            <a:r>
              <a:rPr lang="es-CO" sz="2400" dirty="0"/>
              <a:t> como clasificador dieron los mejores valores para el ACA.</a:t>
            </a:r>
          </a:p>
          <a:p>
            <a:pPr algn="just"/>
            <a:endParaRPr lang="es-CO" sz="2400" dirty="0"/>
          </a:p>
          <a:p>
            <a:pPr algn="just"/>
            <a:r>
              <a:rPr lang="es-CO" sz="2400" dirty="0"/>
              <a:t>Se logró determinar los valores de los parámetros para los bosques aleatorios. No obstante, hay interferencias como el </a:t>
            </a:r>
            <a:r>
              <a:rPr lang="es-CO" sz="2400" b="1" dirty="0"/>
              <a:t>descriptor,</a:t>
            </a:r>
            <a:r>
              <a:rPr lang="es-CO" sz="2400" dirty="0"/>
              <a:t> el </a:t>
            </a:r>
            <a:r>
              <a:rPr lang="es-CO" sz="2400" b="1" dirty="0"/>
              <a:t>método</a:t>
            </a:r>
            <a:r>
              <a:rPr lang="es-CO" sz="2400" dirty="0"/>
              <a:t>, el </a:t>
            </a:r>
            <a:r>
              <a:rPr lang="es-CO" sz="2400" b="1" dirty="0"/>
              <a:t>clasificador</a:t>
            </a:r>
            <a:r>
              <a:rPr lang="es-CO" sz="2400" dirty="0"/>
              <a:t>, la </a:t>
            </a:r>
            <a:r>
              <a:rPr lang="es-CO" sz="2400" b="1" dirty="0"/>
              <a:t>segmentación del pulmón </a:t>
            </a:r>
            <a:r>
              <a:rPr lang="es-CO" sz="2400" dirty="0"/>
              <a:t>y la </a:t>
            </a:r>
            <a:r>
              <a:rPr lang="es-CO" sz="2400" b="1" dirty="0"/>
              <a:t>base de datos </a:t>
            </a:r>
            <a:r>
              <a:rPr lang="es-CO" sz="2400" dirty="0"/>
              <a:t>que afectan la efectividad del algoritmo.</a:t>
            </a:r>
          </a:p>
          <a:p>
            <a:pPr algn="just"/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3763576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D773257-5DC0-4505-B700-4C578C2D8E97}"/>
              </a:ext>
            </a:extLst>
          </p:cNvPr>
          <p:cNvSpPr/>
          <p:nvPr/>
        </p:nvSpPr>
        <p:spPr>
          <a:xfrm>
            <a:off x="0" y="1"/>
            <a:ext cx="5420081" cy="6857999"/>
          </a:xfrm>
          <a:prstGeom prst="rect">
            <a:avLst/>
          </a:prstGeom>
          <a:solidFill>
            <a:schemeClr val="accent2">
              <a:lumMod val="50000"/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8C4ED73-62C4-4994-A203-6B857D7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825" y="321035"/>
            <a:ext cx="2956309" cy="590931"/>
          </a:xfrm>
        </p:spPr>
        <p:txBody>
          <a:bodyPr/>
          <a:lstStyle/>
          <a:p>
            <a:r>
              <a:rPr lang="es-CO" dirty="0"/>
              <a:t>Neumonía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F843C1-42A8-4290-A8EB-7FA22E8B07BE}"/>
              </a:ext>
            </a:extLst>
          </p:cNvPr>
          <p:cNvSpPr/>
          <p:nvPr/>
        </p:nvSpPr>
        <p:spPr>
          <a:xfrm>
            <a:off x="6771921" y="292592"/>
            <a:ext cx="4032354" cy="619373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87D2CC-334E-4F0B-B4D2-D6A836BB405A}"/>
              </a:ext>
            </a:extLst>
          </p:cNvPr>
          <p:cNvSpPr txBox="1">
            <a:spLocks/>
          </p:cNvSpPr>
          <p:nvPr/>
        </p:nvSpPr>
        <p:spPr>
          <a:xfrm>
            <a:off x="6627923" y="1602263"/>
            <a:ext cx="5474136" cy="182673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000" dirty="0"/>
              <a:t>Diagnóstico a partir de:</a:t>
            </a:r>
          </a:p>
          <a:p>
            <a:pPr lvl="1" algn="just"/>
            <a:r>
              <a:rPr lang="es-CO" sz="1800" dirty="0"/>
              <a:t>Historia clínica</a:t>
            </a:r>
          </a:p>
          <a:p>
            <a:pPr lvl="1" algn="just"/>
            <a:r>
              <a:rPr lang="es-CO" sz="1800" dirty="0"/>
              <a:t>Signos vitales</a:t>
            </a:r>
          </a:p>
          <a:p>
            <a:pPr lvl="1" algn="just"/>
            <a:r>
              <a:rPr lang="es-CO" sz="1800" dirty="0"/>
              <a:t>Exámenes de laboratorio</a:t>
            </a:r>
          </a:p>
          <a:p>
            <a:pPr lvl="1" algn="just"/>
            <a:r>
              <a:rPr lang="es-CO" sz="1800" dirty="0"/>
              <a:t>Radiografía del tórax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3C970D3-7B1B-456B-AB90-238D338BB766}"/>
              </a:ext>
            </a:extLst>
          </p:cNvPr>
          <p:cNvSpPr txBox="1">
            <a:spLocks/>
          </p:cNvSpPr>
          <p:nvPr/>
        </p:nvSpPr>
        <p:spPr>
          <a:xfrm>
            <a:off x="6627923" y="4320251"/>
            <a:ext cx="5564077" cy="12194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000" dirty="0"/>
              <a:t>Diagnóstico complicado</a:t>
            </a:r>
          </a:p>
          <a:p>
            <a:pPr algn="just"/>
            <a:r>
              <a:rPr lang="es-CO" sz="2000" dirty="0"/>
              <a:t>Distintas condiciones médicas</a:t>
            </a:r>
          </a:p>
          <a:p>
            <a:pPr algn="just"/>
            <a:r>
              <a:rPr lang="es-CO" sz="2000" dirty="0"/>
              <a:t>Engañosas y sujetas a sesgo médico</a:t>
            </a:r>
          </a:p>
          <a:p>
            <a:pPr algn="just"/>
            <a:endParaRPr lang="es-CO" sz="2000" dirty="0"/>
          </a:p>
          <a:p>
            <a:pPr algn="just"/>
            <a:endParaRPr lang="es-CO" sz="2000" dirty="0"/>
          </a:p>
        </p:txBody>
      </p:sp>
      <p:pic>
        <p:nvPicPr>
          <p:cNvPr id="15" name="Picture 2" descr="Image result for pneumonia">
            <a:extLst>
              <a:ext uri="{FF2B5EF4-FFF2-40B4-BE49-F238E27FC236}">
                <a16:creationId xmlns:a16="http://schemas.microsoft.com/office/drawing/2014/main" id="{6841236C-9416-4A13-BE40-D4D985D01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2"/>
          <a:stretch/>
        </p:blipFill>
        <p:spPr bwMode="auto">
          <a:xfrm>
            <a:off x="213009" y="109960"/>
            <a:ext cx="4901992" cy="346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0149451-AF8F-4B90-864A-56BB60FCF228}"/>
              </a:ext>
            </a:extLst>
          </p:cNvPr>
          <p:cNvSpPr/>
          <p:nvPr/>
        </p:nvSpPr>
        <p:spPr>
          <a:xfrm>
            <a:off x="7162638" y="2821714"/>
            <a:ext cx="2837375" cy="415666"/>
          </a:xfrm>
          <a:prstGeom prst="rect">
            <a:avLst/>
          </a:prstGeom>
          <a:solidFill>
            <a:schemeClr val="accent1">
              <a:lumMod val="75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8BCFED-631D-4645-BF8B-9EFFFFB779C6}"/>
              </a:ext>
            </a:extLst>
          </p:cNvPr>
          <p:cNvCxnSpPr>
            <a:cxnSpLocks/>
          </p:cNvCxnSpPr>
          <p:nvPr/>
        </p:nvCxnSpPr>
        <p:spPr>
          <a:xfrm>
            <a:off x="8487090" y="3237380"/>
            <a:ext cx="0" cy="1082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146" name="Picture 2" descr="Image result for pneumonia">
            <a:extLst>
              <a:ext uri="{FF2B5EF4-FFF2-40B4-BE49-F238E27FC236}">
                <a16:creationId xmlns:a16="http://schemas.microsoft.com/office/drawing/2014/main" id="{A88A58DC-ABEB-4592-82FE-059208075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8" r="12891" b="9767"/>
          <a:stretch/>
        </p:blipFill>
        <p:spPr bwMode="auto">
          <a:xfrm>
            <a:off x="220443" y="3679626"/>
            <a:ext cx="4901992" cy="305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F2370A-0EE9-4CB7-9260-15F4FC819A7A}"/>
              </a:ext>
            </a:extLst>
          </p:cNvPr>
          <p:cNvSpPr/>
          <p:nvPr/>
        </p:nvSpPr>
        <p:spPr>
          <a:xfrm>
            <a:off x="5553636" y="6607270"/>
            <a:ext cx="556708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i="1" dirty="0">
                <a:latin typeface="Arial" panose="020B0604020202020204" pitchFamily="34" charset="0"/>
                <a:cs typeface="Arial" panose="020B0604020202020204" pitchFamily="34" charset="0"/>
              </a:rPr>
              <a:t>O. M. de la Salud. </a:t>
            </a:r>
            <a:r>
              <a:rPr lang="es-ES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Neumon</a:t>
            </a:r>
            <a:r>
              <a:rPr lang="es-CO" sz="1100" i="1" dirty="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s-ES" sz="1100" i="1" dirty="0">
                <a:latin typeface="Arial" panose="020B0604020202020204" pitchFamily="34" charset="0"/>
                <a:cs typeface="Arial" panose="020B0604020202020204" pitchFamily="34" charset="0"/>
              </a:rPr>
              <a:t>a: Datos y cifras, </a:t>
            </a:r>
            <a:r>
              <a:rPr lang="es-ES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n.d</a:t>
            </a:r>
            <a:r>
              <a:rPr lang="es-ES" sz="1100" i="1" dirty="0">
                <a:latin typeface="Arial" panose="020B0604020202020204" pitchFamily="34" charset="0"/>
                <a:cs typeface="Arial" panose="020B0604020202020204" pitchFamily="34" charset="0"/>
              </a:rPr>
              <a:t>. Recuperado el 1 de Marzo de 2019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78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FF36DCE-AF5D-4B9D-8D74-F16BF9DB3CA0}"/>
              </a:ext>
            </a:extLst>
          </p:cNvPr>
          <p:cNvSpPr/>
          <p:nvPr/>
        </p:nvSpPr>
        <p:spPr>
          <a:xfrm>
            <a:off x="4709650" y="3133534"/>
            <a:ext cx="2930013" cy="603894"/>
          </a:xfrm>
          <a:prstGeom prst="wedgeRectCallout">
            <a:avLst>
              <a:gd name="adj1" fmla="val -17819"/>
              <a:gd name="adj2" fmla="val 8582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highlight>
                <a:srgbClr val="00FFFF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F0D2D-8996-464B-B2D0-5DEBF1073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163" y="3133534"/>
            <a:ext cx="1957673" cy="590931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Gracias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8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8AAFBC-77B3-4472-9402-ABA53C965E09}"/>
              </a:ext>
            </a:extLst>
          </p:cNvPr>
          <p:cNvSpPr/>
          <p:nvPr/>
        </p:nvSpPr>
        <p:spPr>
          <a:xfrm>
            <a:off x="0" y="1717963"/>
            <a:ext cx="12192000" cy="3916218"/>
          </a:xfrm>
          <a:prstGeom prst="rect">
            <a:avLst/>
          </a:prstGeom>
          <a:solidFill>
            <a:schemeClr val="accent2">
              <a:lumMod val="50000"/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8DFA1E-5F47-43E0-8D66-B80A8F8EB7B9}"/>
              </a:ext>
            </a:extLst>
          </p:cNvPr>
          <p:cNvSpPr/>
          <p:nvPr/>
        </p:nvSpPr>
        <p:spPr>
          <a:xfrm>
            <a:off x="1939720" y="2835846"/>
            <a:ext cx="3657601" cy="1394691"/>
          </a:xfrm>
          <a:prstGeom prst="rect">
            <a:avLst/>
          </a:prstGeom>
          <a:solidFill>
            <a:schemeClr val="bg2"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D88763-D109-4535-B233-4A7255D0E4EC}"/>
              </a:ext>
            </a:extLst>
          </p:cNvPr>
          <p:cNvGrpSpPr/>
          <p:nvPr/>
        </p:nvGrpSpPr>
        <p:grpSpPr>
          <a:xfrm>
            <a:off x="4238443" y="763409"/>
            <a:ext cx="4032354" cy="619373"/>
            <a:chOff x="6667749" y="306813"/>
            <a:chExt cx="4032354" cy="6193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Title 7">
              <a:extLst>
                <a:ext uri="{FF2B5EF4-FFF2-40B4-BE49-F238E27FC236}">
                  <a16:creationId xmlns:a16="http://schemas.microsoft.com/office/drawing/2014/main" id="{88C5084B-BB49-46ED-AA3F-F1D995AACDFC}"/>
                </a:ext>
              </a:extLst>
            </p:cNvPr>
            <p:cNvSpPr txBox="1">
              <a:spLocks/>
            </p:cNvSpPr>
            <p:nvPr/>
          </p:nvSpPr>
          <p:spPr>
            <a:xfrm>
              <a:off x="7506825" y="321035"/>
              <a:ext cx="2956309" cy="59093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GB" sz="3600" b="1" kern="1200" spc="-60" baseline="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dirty="0"/>
                <a:t>Objetivo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BA0CFA-A2DC-460C-97A2-F7A3A2D951C6}"/>
                </a:ext>
              </a:extLst>
            </p:cNvPr>
            <p:cNvSpPr/>
            <p:nvPr/>
          </p:nvSpPr>
          <p:spPr>
            <a:xfrm>
              <a:off x="6667749" y="306813"/>
              <a:ext cx="4032354" cy="619373"/>
            </a:xfrm>
            <a:prstGeom prst="rect">
              <a:avLst/>
            </a:prstGeom>
            <a:solidFill>
              <a:srgbClr val="02B2BB">
                <a:alpha val="1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02E408A-7FF8-4038-9064-C823E5638A97}"/>
              </a:ext>
            </a:extLst>
          </p:cNvPr>
          <p:cNvSpPr/>
          <p:nvPr/>
        </p:nvSpPr>
        <p:spPr>
          <a:xfrm>
            <a:off x="6594680" y="2243456"/>
            <a:ext cx="3874078" cy="2800258"/>
          </a:xfrm>
          <a:prstGeom prst="rect">
            <a:avLst/>
          </a:prstGeom>
          <a:solidFill>
            <a:schemeClr val="bg2"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2" descr="Image result for pneumonia">
            <a:extLst>
              <a:ext uri="{FF2B5EF4-FFF2-40B4-BE49-F238E27FC236}">
                <a16:creationId xmlns:a16="http://schemas.microsoft.com/office/drawing/2014/main" id="{795C7F5F-5408-497E-BA74-806A7F7A3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304" y="2341806"/>
            <a:ext cx="3591558" cy="262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2B58DE-99EC-4C87-BC12-EFC8428C297E}"/>
              </a:ext>
            </a:extLst>
          </p:cNvPr>
          <p:cNvSpPr txBox="1">
            <a:spLocks/>
          </p:cNvSpPr>
          <p:nvPr/>
        </p:nvSpPr>
        <p:spPr>
          <a:xfrm>
            <a:off x="1939720" y="2941794"/>
            <a:ext cx="3657600" cy="12148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000" b="1" dirty="0"/>
              <a:t>Desarrollar un algoritmo que logre clasificar una imagen médica en positiva (si tiene neumonía) o negativa (si no posee).</a:t>
            </a:r>
            <a:endParaRPr lang="es-CO" sz="1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0040A1-9665-4AE4-84A2-082E0996FD50}"/>
              </a:ext>
            </a:extLst>
          </p:cNvPr>
          <p:cNvSpPr/>
          <p:nvPr/>
        </p:nvSpPr>
        <p:spPr>
          <a:xfrm>
            <a:off x="6838868" y="2411350"/>
            <a:ext cx="2235200" cy="14039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2AF6C8-BE1C-4D9B-BB47-1451ABEB5285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597321" y="3533192"/>
            <a:ext cx="9973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90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88C5084B-BB49-46ED-AA3F-F1D995AACDFC}"/>
              </a:ext>
            </a:extLst>
          </p:cNvPr>
          <p:cNvSpPr txBox="1">
            <a:spLocks/>
          </p:cNvSpPr>
          <p:nvPr/>
        </p:nvSpPr>
        <p:spPr>
          <a:xfrm>
            <a:off x="292407" y="200799"/>
            <a:ext cx="2956309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Trabajo relacionado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0CFA-A2DC-460C-97A2-F7A3A2D951C6}"/>
              </a:ext>
            </a:extLst>
          </p:cNvPr>
          <p:cNvSpPr/>
          <p:nvPr/>
        </p:nvSpPr>
        <p:spPr>
          <a:xfrm>
            <a:off x="231695" y="755780"/>
            <a:ext cx="3017021" cy="534548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8AAFBC-77B3-4472-9402-ABA53C965E09}"/>
              </a:ext>
            </a:extLst>
          </p:cNvPr>
          <p:cNvSpPr/>
          <p:nvPr/>
        </p:nvSpPr>
        <p:spPr>
          <a:xfrm>
            <a:off x="3078424" y="2094605"/>
            <a:ext cx="8930696" cy="2891132"/>
          </a:xfrm>
          <a:prstGeom prst="rect">
            <a:avLst/>
          </a:prstGeom>
          <a:solidFill>
            <a:schemeClr val="accent2">
              <a:lumMod val="50000"/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8DFA1E-5F47-43E0-8D66-B80A8F8EB7B9}"/>
              </a:ext>
            </a:extLst>
          </p:cNvPr>
          <p:cNvSpPr/>
          <p:nvPr/>
        </p:nvSpPr>
        <p:spPr>
          <a:xfrm>
            <a:off x="3757017" y="500255"/>
            <a:ext cx="2306356" cy="566041"/>
          </a:xfrm>
          <a:prstGeom prst="rect">
            <a:avLst/>
          </a:prstGeom>
          <a:solidFill>
            <a:schemeClr val="bg2"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2B58DE-99EC-4C87-BC12-EFC8428C297E}"/>
              </a:ext>
            </a:extLst>
          </p:cNvPr>
          <p:cNvSpPr txBox="1">
            <a:spLocks/>
          </p:cNvSpPr>
          <p:nvPr/>
        </p:nvSpPr>
        <p:spPr>
          <a:xfrm>
            <a:off x="3870857" y="606251"/>
            <a:ext cx="2342720" cy="48720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000" b="1" i="1" dirty="0"/>
              <a:t>Principalmente</a:t>
            </a:r>
            <a:endParaRPr lang="es-CO" sz="1800" b="1" i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2AF6C8-BE1C-4D9B-BB47-1451ABEB5285}"/>
              </a:ext>
            </a:extLst>
          </p:cNvPr>
          <p:cNvCxnSpPr>
            <a:cxnSpLocks/>
          </p:cNvCxnSpPr>
          <p:nvPr/>
        </p:nvCxnSpPr>
        <p:spPr>
          <a:xfrm>
            <a:off x="6213577" y="838648"/>
            <a:ext cx="5042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495D9B0-3159-4FEA-8F66-8B1D4FD8CAAA}"/>
              </a:ext>
            </a:extLst>
          </p:cNvPr>
          <p:cNvSpPr txBox="1">
            <a:spLocks/>
          </p:cNvSpPr>
          <p:nvPr/>
        </p:nvSpPr>
        <p:spPr>
          <a:xfrm>
            <a:off x="6717864" y="677817"/>
            <a:ext cx="5474136" cy="34407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000" dirty="0"/>
              <a:t>Redes Neuronales Convolucionales</a:t>
            </a:r>
            <a:endParaRPr lang="es-CO" sz="1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3FCBCC-0A0B-477D-BDC2-838C30D80CFF}"/>
              </a:ext>
            </a:extLst>
          </p:cNvPr>
          <p:cNvSpPr/>
          <p:nvPr/>
        </p:nvSpPr>
        <p:spPr>
          <a:xfrm>
            <a:off x="370404" y="3540171"/>
            <a:ext cx="2306356" cy="566041"/>
          </a:xfrm>
          <a:prstGeom prst="rect">
            <a:avLst/>
          </a:prstGeom>
          <a:solidFill>
            <a:schemeClr val="bg2"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606460B-F550-4159-8094-D1060EEAA7BC}"/>
              </a:ext>
            </a:extLst>
          </p:cNvPr>
          <p:cNvSpPr txBox="1">
            <a:spLocks/>
          </p:cNvSpPr>
          <p:nvPr/>
        </p:nvSpPr>
        <p:spPr>
          <a:xfrm>
            <a:off x="484244" y="3646167"/>
            <a:ext cx="2192516" cy="48720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2000" b="1" i="1" dirty="0"/>
              <a:t>Segmentación del pulmón</a:t>
            </a:r>
            <a:endParaRPr lang="es-CO" sz="1800" b="1" i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3A9C77D-D213-4A25-8756-FABF26DEC6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528"/>
          <a:stretch/>
        </p:blipFill>
        <p:spPr>
          <a:xfrm>
            <a:off x="3248716" y="2240628"/>
            <a:ext cx="8634849" cy="256766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BE291A0-7BD4-4FC7-8193-F06F79C12109}"/>
              </a:ext>
            </a:extLst>
          </p:cNvPr>
          <p:cNvSpPr/>
          <p:nvPr/>
        </p:nvSpPr>
        <p:spPr>
          <a:xfrm>
            <a:off x="0" y="6614979"/>
            <a:ext cx="72550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M. Saad, </a:t>
            </a:r>
            <a:r>
              <a:rPr lang="en-US" sz="1100" i="1" dirty="0">
                <a:solidFill>
                  <a:srgbClr val="000000"/>
                </a:solidFill>
                <a:latin typeface="Arial" panose="020B0604020202020204" pitchFamily="34" charset="0"/>
              </a:rPr>
              <a:t>et al. </a:t>
            </a: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IEE International Conference on Control System, Computing and Engineering, pages 46–50, 2014.</a:t>
            </a:r>
          </a:p>
        </p:txBody>
      </p:sp>
    </p:spTree>
    <p:extLst>
      <p:ext uri="{BB962C8B-B14F-4D97-AF65-F5344CB8AC3E}">
        <p14:creationId xmlns:p14="http://schemas.microsoft.com/office/powerpoint/2010/main" val="2505506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88C5084B-BB49-46ED-AA3F-F1D995AACDFC}"/>
              </a:ext>
            </a:extLst>
          </p:cNvPr>
          <p:cNvSpPr txBox="1">
            <a:spLocks/>
          </p:cNvSpPr>
          <p:nvPr/>
        </p:nvSpPr>
        <p:spPr>
          <a:xfrm>
            <a:off x="292407" y="200799"/>
            <a:ext cx="2956309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Trabajo relacionado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0CFA-A2DC-460C-97A2-F7A3A2D951C6}"/>
              </a:ext>
            </a:extLst>
          </p:cNvPr>
          <p:cNvSpPr/>
          <p:nvPr/>
        </p:nvSpPr>
        <p:spPr>
          <a:xfrm>
            <a:off x="231695" y="755780"/>
            <a:ext cx="3017021" cy="534548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8AAFBC-77B3-4472-9402-ABA53C965E09}"/>
              </a:ext>
            </a:extLst>
          </p:cNvPr>
          <p:cNvSpPr/>
          <p:nvPr/>
        </p:nvSpPr>
        <p:spPr>
          <a:xfrm>
            <a:off x="3078424" y="2094605"/>
            <a:ext cx="8930696" cy="2891132"/>
          </a:xfrm>
          <a:prstGeom prst="rect">
            <a:avLst/>
          </a:prstGeom>
          <a:solidFill>
            <a:schemeClr val="accent2">
              <a:lumMod val="50000"/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8DFA1E-5F47-43E0-8D66-B80A8F8EB7B9}"/>
              </a:ext>
            </a:extLst>
          </p:cNvPr>
          <p:cNvSpPr/>
          <p:nvPr/>
        </p:nvSpPr>
        <p:spPr>
          <a:xfrm>
            <a:off x="3757017" y="500255"/>
            <a:ext cx="2306356" cy="566041"/>
          </a:xfrm>
          <a:prstGeom prst="rect">
            <a:avLst/>
          </a:prstGeom>
          <a:solidFill>
            <a:schemeClr val="bg2"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2B58DE-99EC-4C87-BC12-EFC8428C297E}"/>
              </a:ext>
            </a:extLst>
          </p:cNvPr>
          <p:cNvSpPr txBox="1">
            <a:spLocks/>
          </p:cNvSpPr>
          <p:nvPr/>
        </p:nvSpPr>
        <p:spPr>
          <a:xfrm>
            <a:off x="3870857" y="606251"/>
            <a:ext cx="2342720" cy="48720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000" b="1" i="1" dirty="0"/>
              <a:t>Principalmente</a:t>
            </a:r>
            <a:endParaRPr lang="es-CO" sz="1800" b="1" i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2AF6C8-BE1C-4D9B-BB47-1451ABEB5285}"/>
              </a:ext>
            </a:extLst>
          </p:cNvPr>
          <p:cNvCxnSpPr>
            <a:cxnSpLocks/>
          </p:cNvCxnSpPr>
          <p:nvPr/>
        </p:nvCxnSpPr>
        <p:spPr>
          <a:xfrm>
            <a:off x="6213577" y="838648"/>
            <a:ext cx="5042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495D9B0-3159-4FEA-8F66-8B1D4FD8CAAA}"/>
              </a:ext>
            </a:extLst>
          </p:cNvPr>
          <p:cNvSpPr txBox="1">
            <a:spLocks/>
          </p:cNvSpPr>
          <p:nvPr/>
        </p:nvSpPr>
        <p:spPr>
          <a:xfrm>
            <a:off x="6717864" y="677817"/>
            <a:ext cx="5474136" cy="34407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000" dirty="0"/>
              <a:t>Redes Neuronales </a:t>
            </a:r>
            <a:r>
              <a:rPr lang="es-CO" sz="2000" dirty="0" err="1"/>
              <a:t>Convolucionales</a:t>
            </a:r>
            <a:endParaRPr lang="es-CO" sz="1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3FCBCC-0A0B-477D-BDC2-838C30D80CFF}"/>
              </a:ext>
            </a:extLst>
          </p:cNvPr>
          <p:cNvSpPr/>
          <p:nvPr/>
        </p:nvSpPr>
        <p:spPr>
          <a:xfrm>
            <a:off x="370404" y="3540171"/>
            <a:ext cx="2306356" cy="566041"/>
          </a:xfrm>
          <a:prstGeom prst="rect">
            <a:avLst/>
          </a:prstGeom>
          <a:solidFill>
            <a:schemeClr val="bg2"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606460B-F550-4159-8094-D1060EEAA7BC}"/>
              </a:ext>
            </a:extLst>
          </p:cNvPr>
          <p:cNvSpPr txBox="1">
            <a:spLocks/>
          </p:cNvSpPr>
          <p:nvPr/>
        </p:nvSpPr>
        <p:spPr>
          <a:xfrm>
            <a:off x="484244" y="3646167"/>
            <a:ext cx="2192516" cy="48720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2000" b="1" i="1" dirty="0"/>
              <a:t>Segmentación del pulmón</a:t>
            </a:r>
            <a:endParaRPr lang="es-CO" sz="1800" b="1" i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3A9C77D-D213-4A25-8756-FABF26DEC6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683" b="4845"/>
          <a:stretch/>
        </p:blipFill>
        <p:spPr>
          <a:xfrm>
            <a:off x="3248716" y="2240628"/>
            <a:ext cx="8634849" cy="25676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D2ED09-BDF9-4540-97DD-A45EE647C91E}"/>
              </a:ext>
            </a:extLst>
          </p:cNvPr>
          <p:cNvSpPr/>
          <p:nvPr/>
        </p:nvSpPr>
        <p:spPr>
          <a:xfrm>
            <a:off x="0" y="6614979"/>
            <a:ext cx="72550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M. Saad, </a:t>
            </a:r>
            <a:r>
              <a:rPr lang="en-US" sz="1100" i="1" dirty="0">
                <a:solidFill>
                  <a:srgbClr val="000000"/>
                </a:solidFill>
                <a:latin typeface="Arial" panose="020B0604020202020204" pitchFamily="34" charset="0"/>
              </a:rPr>
              <a:t>et al. </a:t>
            </a: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IEE International Conference on Control System, Computing and Engineering, pages 46–50, 2014.</a:t>
            </a:r>
          </a:p>
        </p:txBody>
      </p:sp>
    </p:spTree>
    <p:extLst>
      <p:ext uri="{BB962C8B-B14F-4D97-AF65-F5344CB8AC3E}">
        <p14:creationId xmlns:p14="http://schemas.microsoft.com/office/powerpoint/2010/main" val="204388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88C5084B-BB49-46ED-AA3F-F1D995AACDFC}"/>
              </a:ext>
            </a:extLst>
          </p:cNvPr>
          <p:cNvSpPr txBox="1">
            <a:spLocks/>
          </p:cNvSpPr>
          <p:nvPr/>
        </p:nvSpPr>
        <p:spPr>
          <a:xfrm>
            <a:off x="292407" y="200799"/>
            <a:ext cx="2956309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Trabajo relacionado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0CFA-A2DC-460C-97A2-F7A3A2D951C6}"/>
              </a:ext>
            </a:extLst>
          </p:cNvPr>
          <p:cNvSpPr/>
          <p:nvPr/>
        </p:nvSpPr>
        <p:spPr>
          <a:xfrm>
            <a:off x="231695" y="755780"/>
            <a:ext cx="3017021" cy="534548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8AAFBC-77B3-4472-9402-ABA53C965E09}"/>
              </a:ext>
            </a:extLst>
          </p:cNvPr>
          <p:cNvSpPr/>
          <p:nvPr/>
        </p:nvSpPr>
        <p:spPr>
          <a:xfrm>
            <a:off x="3101284" y="2586501"/>
            <a:ext cx="8930696" cy="2713609"/>
          </a:xfrm>
          <a:prstGeom prst="rect">
            <a:avLst/>
          </a:prstGeom>
          <a:solidFill>
            <a:schemeClr val="accent2">
              <a:lumMod val="50000"/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8DFA1E-5F47-43E0-8D66-B80A8F8EB7B9}"/>
              </a:ext>
            </a:extLst>
          </p:cNvPr>
          <p:cNvSpPr/>
          <p:nvPr/>
        </p:nvSpPr>
        <p:spPr>
          <a:xfrm>
            <a:off x="3757017" y="500255"/>
            <a:ext cx="2306356" cy="566041"/>
          </a:xfrm>
          <a:prstGeom prst="rect">
            <a:avLst/>
          </a:prstGeom>
          <a:solidFill>
            <a:schemeClr val="bg2"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2B58DE-99EC-4C87-BC12-EFC8428C297E}"/>
              </a:ext>
            </a:extLst>
          </p:cNvPr>
          <p:cNvSpPr txBox="1">
            <a:spLocks/>
          </p:cNvSpPr>
          <p:nvPr/>
        </p:nvSpPr>
        <p:spPr>
          <a:xfrm>
            <a:off x="3870857" y="606251"/>
            <a:ext cx="2342720" cy="48720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000" b="1" i="1" dirty="0"/>
              <a:t>Principalmente</a:t>
            </a:r>
            <a:endParaRPr lang="es-CO" sz="1800" b="1" i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2AF6C8-BE1C-4D9B-BB47-1451ABEB5285}"/>
              </a:ext>
            </a:extLst>
          </p:cNvPr>
          <p:cNvCxnSpPr>
            <a:cxnSpLocks/>
          </p:cNvCxnSpPr>
          <p:nvPr/>
        </p:nvCxnSpPr>
        <p:spPr>
          <a:xfrm>
            <a:off x="6213577" y="838648"/>
            <a:ext cx="5042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495D9B0-3159-4FEA-8F66-8B1D4FD8CAAA}"/>
              </a:ext>
            </a:extLst>
          </p:cNvPr>
          <p:cNvSpPr txBox="1">
            <a:spLocks/>
          </p:cNvSpPr>
          <p:nvPr/>
        </p:nvSpPr>
        <p:spPr>
          <a:xfrm>
            <a:off x="6717864" y="677817"/>
            <a:ext cx="5474136" cy="34407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000" dirty="0"/>
              <a:t>Redes Neuronales </a:t>
            </a:r>
            <a:r>
              <a:rPr lang="es-CO" sz="2000" dirty="0" err="1"/>
              <a:t>Convolucionales</a:t>
            </a:r>
            <a:endParaRPr lang="es-CO" sz="1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3FCBCC-0A0B-477D-BDC2-838C30D80CFF}"/>
              </a:ext>
            </a:extLst>
          </p:cNvPr>
          <p:cNvSpPr/>
          <p:nvPr/>
        </p:nvSpPr>
        <p:spPr>
          <a:xfrm>
            <a:off x="370404" y="1587477"/>
            <a:ext cx="2306356" cy="566041"/>
          </a:xfrm>
          <a:prstGeom prst="rect">
            <a:avLst/>
          </a:prstGeom>
          <a:solidFill>
            <a:schemeClr val="bg2"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606460B-F550-4159-8094-D1060EEAA7BC}"/>
              </a:ext>
            </a:extLst>
          </p:cNvPr>
          <p:cNvSpPr txBox="1">
            <a:spLocks/>
          </p:cNvSpPr>
          <p:nvPr/>
        </p:nvSpPr>
        <p:spPr>
          <a:xfrm>
            <a:off x="484244" y="1693473"/>
            <a:ext cx="2192516" cy="48720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2000" b="1" i="1" dirty="0"/>
              <a:t>Segmentación del pulmón</a:t>
            </a:r>
            <a:endParaRPr lang="es-CO" sz="1800" b="1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91E15C-82AC-4EEA-84F6-5426D92663B6}"/>
              </a:ext>
            </a:extLst>
          </p:cNvPr>
          <p:cNvSpPr/>
          <p:nvPr/>
        </p:nvSpPr>
        <p:spPr>
          <a:xfrm>
            <a:off x="370404" y="3694584"/>
            <a:ext cx="2306356" cy="566041"/>
          </a:xfrm>
          <a:prstGeom prst="rect">
            <a:avLst/>
          </a:prstGeom>
          <a:solidFill>
            <a:schemeClr val="bg2"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3C64FD-F673-4A80-9166-FB4DBE36BAC5}"/>
              </a:ext>
            </a:extLst>
          </p:cNvPr>
          <p:cNvSpPr txBox="1">
            <a:spLocks/>
          </p:cNvSpPr>
          <p:nvPr/>
        </p:nvSpPr>
        <p:spPr>
          <a:xfrm>
            <a:off x="484244" y="3800580"/>
            <a:ext cx="2192516" cy="48720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2000" b="1" i="1" dirty="0"/>
              <a:t>Detección de neumonía</a:t>
            </a:r>
            <a:endParaRPr lang="es-CO" sz="1800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15B42B-65E9-4CAA-8F31-4486EDE12C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753"/>
          <a:stretch/>
        </p:blipFill>
        <p:spPr>
          <a:xfrm>
            <a:off x="3271576" y="2708179"/>
            <a:ext cx="8635547" cy="24090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2F9BB84-CD95-4409-BD63-22405B8927FF}"/>
              </a:ext>
            </a:extLst>
          </p:cNvPr>
          <p:cNvSpPr/>
          <p:nvPr/>
        </p:nvSpPr>
        <p:spPr>
          <a:xfrm>
            <a:off x="0" y="6614979"/>
            <a:ext cx="85496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Sharma, D. </a:t>
            </a:r>
            <a:r>
              <a:rPr lang="en-US" sz="1100" i="1" dirty="0">
                <a:solidFill>
                  <a:srgbClr val="000000"/>
                </a:solidFill>
                <a:latin typeface="Arial" panose="020B0604020202020204" pitchFamily="34" charset="0"/>
              </a:rPr>
              <a:t>et al </a:t>
            </a: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Detection of pneumonia clouds in chest x-ray using image processing approach. </a:t>
            </a:r>
            <a:r>
              <a:rPr lang="en-US" sz="1100" dirty="0" err="1">
                <a:solidFill>
                  <a:srgbClr val="000000"/>
                </a:solidFill>
                <a:latin typeface="Arial" panose="020B0604020202020204" pitchFamily="34" charset="0"/>
              </a:rPr>
              <a:t>IEEEjournal</a:t>
            </a: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, pages 23–28, 2013</a:t>
            </a:r>
          </a:p>
        </p:txBody>
      </p:sp>
    </p:spTree>
    <p:extLst>
      <p:ext uri="{BB962C8B-B14F-4D97-AF65-F5344CB8AC3E}">
        <p14:creationId xmlns:p14="http://schemas.microsoft.com/office/powerpoint/2010/main" val="18311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88C5084B-BB49-46ED-AA3F-F1D995AACDFC}"/>
              </a:ext>
            </a:extLst>
          </p:cNvPr>
          <p:cNvSpPr txBox="1">
            <a:spLocks/>
          </p:cNvSpPr>
          <p:nvPr/>
        </p:nvSpPr>
        <p:spPr>
          <a:xfrm>
            <a:off x="292407" y="200799"/>
            <a:ext cx="2956309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Trabajo relacionado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0CFA-A2DC-460C-97A2-F7A3A2D951C6}"/>
              </a:ext>
            </a:extLst>
          </p:cNvPr>
          <p:cNvSpPr/>
          <p:nvPr/>
        </p:nvSpPr>
        <p:spPr>
          <a:xfrm>
            <a:off x="231695" y="755780"/>
            <a:ext cx="3017021" cy="534548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8AAFBC-77B3-4472-9402-ABA53C965E09}"/>
              </a:ext>
            </a:extLst>
          </p:cNvPr>
          <p:cNvSpPr/>
          <p:nvPr/>
        </p:nvSpPr>
        <p:spPr>
          <a:xfrm>
            <a:off x="3101284" y="2586501"/>
            <a:ext cx="8930696" cy="2713609"/>
          </a:xfrm>
          <a:prstGeom prst="rect">
            <a:avLst/>
          </a:prstGeom>
          <a:solidFill>
            <a:schemeClr val="accent2">
              <a:lumMod val="50000"/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8DFA1E-5F47-43E0-8D66-B80A8F8EB7B9}"/>
              </a:ext>
            </a:extLst>
          </p:cNvPr>
          <p:cNvSpPr/>
          <p:nvPr/>
        </p:nvSpPr>
        <p:spPr>
          <a:xfrm>
            <a:off x="3757017" y="500255"/>
            <a:ext cx="2306356" cy="566041"/>
          </a:xfrm>
          <a:prstGeom prst="rect">
            <a:avLst/>
          </a:prstGeom>
          <a:solidFill>
            <a:schemeClr val="bg2"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2B58DE-99EC-4C87-BC12-EFC8428C297E}"/>
              </a:ext>
            </a:extLst>
          </p:cNvPr>
          <p:cNvSpPr txBox="1">
            <a:spLocks/>
          </p:cNvSpPr>
          <p:nvPr/>
        </p:nvSpPr>
        <p:spPr>
          <a:xfrm>
            <a:off x="3870857" y="606251"/>
            <a:ext cx="2342720" cy="48720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000" b="1" i="1" dirty="0"/>
              <a:t>Principalmente</a:t>
            </a:r>
            <a:endParaRPr lang="es-CO" sz="1800" b="1" i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2AF6C8-BE1C-4D9B-BB47-1451ABEB5285}"/>
              </a:ext>
            </a:extLst>
          </p:cNvPr>
          <p:cNvCxnSpPr>
            <a:cxnSpLocks/>
          </p:cNvCxnSpPr>
          <p:nvPr/>
        </p:nvCxnSpPr>
        <p:spPr>
          <a:xfrm>
            <a:off x="6213577" y="838648"/>
            <a:ext cx="5042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495D9B0-3159-4FEA-8F66-8B1D4FD8CAAA}"/>
              </a:ext>
            </a:extLst>
          </p:cNvPr>
          <p:cNvSpPr txBox="1">
            <a:spLocks/>
          </p:cNvSpPr>
          <p:nvPr/>
        </p:nvSpPr>
        <p:spPr>
          <a:xfrm>
            <a:off x="6717864" y="677817"/>
            <a:ext cx="5474136" cy="34407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000" dirty="0"/>
              <a:t>Redes Neuronales </a:t>
            </a:r>
            <a:r>
              <a:rPr lang="es-CO" sz="2000" dirty="0" err="1"/>
              <a:t>Convolucionales</a:t>
            </a:r>
            <a:endParaRPr lang="es-CO" sz="1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3FCBCC-0A0B-477D-BDC2-838C30D80CFF}"/>
              </a:ext>
            </a:extLst>
          </p:cNvPr>
          <p:cNvSpPr/>
          <p:nvPr/>
        </p:nvSpPr>
        <p:spPr>
          <a:xfrm>
            <a:off x="370404" y="1587477"/>
            <a:ext cx="2306356" cy="566041"/>
          </a:xfrm>
          <a:prstGeom prst="rect">
            <a:avLst/>
          </a:prstGeom>
          <a:solidFill>
            <a:schemeClr val="bg2"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606460B-F550-4159-8094-D1060EEAA7BC}"/>
              </a:ext>
            </a:extLst>
          </p:cNvPr>
          <p:cNvSpPr txBox="1">
            <a:spLocks/>
          </p:cNvSpPr>
          <p:nvPr/>
        </p:nvSpPr>
        <p:spPr>
          <a:xfrm>
            <a:off x="484244" y="1693473"/>
            <a:ext cx="2192516" cy="48720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2000" b="1" i="1" dirty="0"/>
              <a:t>Segmentación del pulmón</a:t>
            </a:r>
            <a:endParaRPr lang="es-CO" sz="1800" b="1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D2ED09-BDF9-4540-97DD-A45EE647C91E}"/>
              </a:ext>
            </a:extLst>
          </p:cNvPr>
          <p:cNvSpPr/>
          <p:nvPr/>
        </p:nvSpPr>
        <p:spPr>
          <a:xfrm>
            <a:off x="0" y="6614979"/>
            <a:ext cx="85496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Sharma, D. </a:t>
            </a:r>
            <a:r>
              <a:rPr lang="en-US" sz="1100" i="1" dirty="0">
                <a:solidFill>
                  <a:srgbClr val="000000"/>
                </a:solidFill>
                <a:latin typeface="Arial" panose="020B0604020202020204" pitchFamily="34" charset="0"/>
              </a:rPr>
              <a:t>et al </a:t>
            </a: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Detection of pneumonia clouds in chest x-ray using image processing approach. </a:t>
            </a:r>
            <a:r>
              <a:rPr lang="en-US" sz="1100" dirty="0" err="1">
                <a:solidFill>
                  <a:srgbClr val="000000"/>
                </a:solidFill>
                <a:latin typeface="Arial" panose="020B0604020202020204" pitchFamily="34" charset="0"/>
              </a:rPr>
              <a:t>IEEEjournal</a:t>
            </a: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, pages 23–28, 2013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91E15C-82AC-4EEA-84F6-5426D92663B6}"/>
              </a:ext>
            </a:extLst>
          </p:cNvPr>
          <p:cNvSpPr/>
          <p:nvPr/>
        </p:nvSpPr>
        <p:spPr>
          <a:xfrm>
            <a:off x="370404" y="3694584"/>
            <a:ext cx="2306356" cy="566041"/>
          </a:xfrm>
          <a:prstGeom prst="rect">
            <a:avLst/>
          </a:prstGeom>
          <a:solidFill>
            <a:schemeClr val="bg2"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3C64FD-F673-4A80-9166-FB4DBE36BAC5}"/>
              </a:ext>
            </a:extLst>
          </p:cNvPr>
          <p:cNvSpPr txBox="1">
            <a:spLocks/>
          </p:cNvSpPr>
          <p:nvPr/>
        </p:nvSpPr>
        <p:spPr>
          <a:xfrm>
            <a:off x="484244" y="3800580"/>
            <a:ext cx="2192516" cy="48720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2000" b="1" i="1" dirty="0"/>
              <a:t>Detección de neumonía</a:t>
            </a:r>
            <a:endParaRPr lang="es-CO" sz="1800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15B42B-65E9-4CAA-8F31-4486EDE12C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" t="53042" r="-265" b="-2554"/>
          <a:stretch/>
        </p:blipFill>
        <p:spPr>
          <a:xfrm>
            <a:off x="3271576" y="2918459"/>
            <a:ext cx="8635547" cy="219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12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8BA0CFA-A2DC-460C-97A2-F7A3A2D951C6}"/>
              </a:ext>
            </a:extLst>
          </p:cNvPr>
          <p:cNvSpPr/>
          <p:nvPr/>
        </p:nvSpPr>
        <p:spPr>
          <a:xfrm>
            <a:off x="320876" y="745562"/>
            <a:ext cx="2780407" cy="526069"/>
          </a:xfrm>
          <a:prstGeom prst="rect">
            <a:avLst/>
          </a:prstGeom>
          <a:solidFill>
            <a:srgbClr val="02B2BB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8AAFBC-77B3-4472-9402-ABA53C965E09}"/>
              </a:ext>
            </a:extLst>
          </p:cNvPr>
          <p:cNvSpPr/>
          <p:nvPr/>
        </p:nvSpPr>
        <p:spPr>
          <a:xfrm>
            <a:off x="6918664" y="3285246"/>
            <a:ext cx="4923543" cy="1800404"/>
          </a:xfrm>
          <a:prstGeom prst="rect">
            <a:avLst/>
          </a:prstGeom>
          <a:solidFill>
            <a:schemeClr val="accent2">
              <a:lumMod val="50000"/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3FCBCC-0A0B-477D-BDC2-838C30D80CFF}"/>
              </a:ext>
            </a:extLst>
          </p:cNvPr>
          <p:cNvSpPr/>
          <p:nvPr/>
        </p:nvSpPr>
        <p:spPr>
          <a:xfrm>
            <a:off x="1389345" y="1729095"/>
            <a:ext cx="2306356" cy="566041"/>
          </a:xfrm>
          <a:prstGeom prst="rect">
            <a:avLst/>
          </a:prstGeom>
          <a:solidFill>
            <a:schemeClr val="bg2"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606460B-F550-4159-8094-D1060EEAA7BC}"/>
              </a:ext>
            </a:extLst>
          </p:cNvPr>
          <p:cNvSpPr txBox="1">
            <a:spLocks/>
          </p:cNvSpPr>
          <p:nvPr/>
        </p:nvSpPr>
        <p:spPr>
          <a:xfrm>
            <a:off x="1503185" y="1835091"/>
            <a:ext cx="2192516" cy="48720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2000" b="1" i="1" dirty="0"/>
              <a:t>Base de datos</a:t>
            </a:r>
            <a:endParaRPr lang="es-CO" sz="1800" b="1" i="1" dirty="0"/>
          </a:p>
        </p:txBody>
      </p:sp>
      <p:sp>
        <p:nvSpPr>
          <p:cNvPr id="19" name="Title 7">
            <a:extLst>
              <a:ext uri="{FF2B5EF4-FFF2-40B4-BE49-F238E27FC236}">
                <a16:creationId xmlns:a16="http://schemas.microsoft.com/office/drawing/2014/main" id="{08E3BAFC-34E5-4421-8502-43CC66F98A4F}"/>
              </a:ext>
            </a:extLst>
          </p:cNvPr>
          <p:cNvSpPr txBox="1">
            <a:spLocks/>
          </p:cNvSpPr>
          <p:nvPr/>
        </p:nvSpPr>
        <p:spPr>
          <a:xfrm>
            <a:off x="292407" y="200799"/>
            <a:ext cx="2956309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Trabajo realizado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C8A593-12DB-427E-8F5C-DB552BAAF4BD}"/>
              </a:ext>
            </a:extLst>
          </p:cNvPr>
          <p:cNvSpPr txBox="1">
            <a:spLocks/>
          </p:cNvSpPr>
          <p:nvPr/>
        </p:nvSpPr>
        <p:spPr>
          <a:xfrm>
            <a:off x="4259523" y="1842819"/>
            <a:ext cx="5564077" cy="3373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000" dirty="0"/>
              <a:t>RSNA </a:t>
            </a:r>
            <a:r>
              <a:rPr lang="es-CO" sz="2000" dirty="0" err="1"/>
              <a:t>Pneumonia</a:t>
            </a:r>
            <a:r>
              <a:rPr lang="es-CO" sz="2000" dirty="0"/>
              <a:t> </a:t>
            </a:r>
            <a:r>
              <a:rPr lang="es-CO" sz="2000" dirty="0" err="1"/>
              <a:t>Detection</a:t>
            </a:r>
            <a:r>
              <a:rPr lang="es-CO" sz="2000" dirty="0"/>
              <a:t> </a:t>
            </a:r>
            <a:r>
              <a:rPr lang="es-CO" sz="2000" dirty="0" err="1"/>
              <a:t>Challege</a:t>
            </a:r>
            <a:endParaRPr lang="es-CO" sz="2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1C7BE2-995F-429C-913D-20C0349D716B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 flipV="1">
            <a:off x="3695701" y="2011476"/>
            <a:ext cx="563822" cy="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12DE14-70DC-4FFF-A207-833F1F50ABD7}"/>
              </a:ext>
            </a:extLst>
          </p:cNvPr>
          <p:cNvCxnSpPr>
            <a:cxnSpLocks/>
          </p:cNvCxnSpPr>
          <p:nvPr/>
        </p:nvCxnSpPr>
        <p:spPr>
          <a:xfrm>
            <a:off x="6488400" y="3213045"/>
            <a:ext cx="0" cy="455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1F2C8B-3E97-42EF-8DDE-416FCC4AABC0}"/>
              </a:ext>
            </a:extLst>
          </p:cNvPr>
          <p:cNvGrpSpPr/>
          <p:nvPr/>
        </p:nvGrpSpPr>
        <p:grpSpPr>
          <a:xfrm>
            <a:off x="5329155" y="2797379"/>
            <a:ext cx="2305771" cy="415666"/>
            <a:chOff x="6463351" y="4050321"/>
            <a:chExt cx="2527620" cy="41566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22535F2-1E5F-4A6E-ACD5-D970947D7AB2}"/>
                </a:ext>
              </a:extLst>
            </p:cNvPr>
            <p:cNvSpPr/>
            <p:nvPr/>
          </p:nvSpPr>
          <p:spPr>
            <a:xfrm>
              <a:off x="6463351" y="4050321"/>
              <a:ext cx="2527620" cy="415666"/>
            </a:xfrm>
            <a:prstGeom prst="rect">
              <a:avLst/>
            </a:prstGeom>
            <a:solidFill>
              <a:schemeClr val="accent1">
                <a:lumMod val="75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CuadroTexto 9">
              <a:extLst>
                <a:ext uri="{FF2B5EF4-FFF2-40B4-BE49-F238E27FC236}">
                  <a16:creationId xmlns:a16="http://schemas.microsoft.com/office/drawing/2014/main" id="{F2A6AE00-BF54-4291-A81C-FD38CC16A940}"/>
                </a:ext>
              </a:extLst>
            </p:cNvPr>
            <p:cNvSpPr txBox="1"/>
            <p:nvPr/>
          </p:nvSpPr>
          <p:spPr>
            <a:xfrm>
              <a:off x="6576930" y="4058099"/>
              <a:ext cx="2300462" cy="400110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s-CO" sz="2000" b="1" i="1" dirty="0">
                  <a:cs typeface="Calibri"/>
                </a:rPr>
                <a:t>Archivos </a:t>
              </a:r>
              <a:endParaRPr lang="es-ES" sz="2000" b="1" i="1" dirty="0">
                <a:cs typeface="Calibri"/>
              </a:endParaRPr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E87C8B3-C5DD-4FA5-B00F-13291FFA1FD3}"/>
              </a:ext>
            </a:extLst>
          </p:cNvPr>
          <p:cNvSpPr txBox="1">
            <a:spLocks/>
          </p:cNvSpPr>
          <p:nvPr/>
        </p:nvSpPr>
        <p:spPr>
          <a:xfrm>
            <a:off x="5922519" y="3640926"/>
            <a:ext cx="1119042" cy="7615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000" dirty="0"/>
              <a:t>Train</a:t>
            </a:r>
          </a:p>
          <a:p>
            <a:pPr algn="just"/>
            <a:r>
              <a:rPr lang="es-CO" sz="2000" dirty="0"/>
              <a:t>Test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F91F23-5408-4985-8C36-E061AB4217F4}"/>
              </a:ext>
            </a:extLst>
          </p:cNvPr>
          <p:cNvCxnSpPr>
            <a:cxnSpLocks/>
          </p:cNvCxnSpPr>
          <p:nvPr/>
        </p:nvCxnSpPr>
        <p:spPr>
          <a:xfrm>
            <a:off x="6471278" y="2169972"/>
            <a:ext cx="0" cy="627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C4637FB-AA12-48F4-9056-DB64F38B40E3}"/>
              </a:ext>
            </a:extLst>
          </p:cNvPr>
          <p:cNvSpPr txBox="1">
            <a:spLocks/>
          </p:cNvSpPr>
          <p:nvPr/>
        </p:nvSpPr>
        <p:spPr>
          <a:xfrm>
            <a:off x="8735110" y="2797922"/>
            <a:ext cx="1948057" cy="4156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000" dirty="0"/>
              <a:t>Tipo DICOM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539CF9-5E62-4D86-95D0-945C2BCE9FEB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>
            <a:off x="7634926" y="3005212"/>
            <a:ext cx="1100184" cy="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71AF271-A91F-47EF-82D9-DA93CE631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826" r="21025"/>
          <a:stretch/>
        </p:blipFill>
        <p:spPr>
          <a:xfrm>
            <a:off x="7041561" y="3285246"/>
            <a:ext cx="4670441" cy="18004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EB8109A-0D94-49F9-93D3-87604DCEF48D}"/>
              </a:ext>
            </a:extLst>
          </p:cNvPr>
          <p:cNvCxnSpPr>
            <a:cxnSpLocks/>
            <a:stCxn id="28" idx="3"/>
            <a:endCxn id="37" idx="3"/>
          </p:cNvCxnSpPr>
          <p:nvPr/>
        </p:nvCxnSpPr>
        <p:spPr>
          <a:xfrm>
            <a:off x="10683167" y="3005755"/>
            <a:ext cx="1028835" cy="1179693"/>
          </a:xfrm>
          <a:prstGeom prst="bentConnector3">
            <a:avLst>
              <a:gd name="adj1" fmla="val 122219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FB1EA0D5-AE43-402E-9817-97D4B9327155}"/>
              </a:ext>
            </a:extLst>
          </p:cNvPr>
          <p:cNvSpPr txBox="1">
            <a:spLocks/>
          </p:cNvSpPr>
          <p:nvPr/>
        </p:nvSpPr>
        <p:spPr>
          <a:xfrm>
            <a:off x="1892046" y="4182648"/>
            <a:ext cx="2336417" cy="4542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000" dirty="0"/>
              <a:t>Anotaciones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852A536-5356-4246-B31E-DA9FC443347F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3060255" y="3605914"/>
            <a:ext cx="1570" cy="5696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99AB9590-468C-4EF7-B61F-74D57D615BC8}"/>
              </a:ext>
            </a:extLst>
          </p:cNvPr>
          <p:cNvSpPr txBox="1">
            <a:spLocks/>
          </p:cNvSpPr>
          <p:nvPr/>
        </p:nvSpPr>
        <p:spPr>
          <a:xfrm>
            <a:off x="1892046" y="5091080"/>
            <a:ext cx="2665194" cy="4542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000" dirty="0" err="1"/>
              <a:t>Bounding</a:t>
            </a:r>
            <a:r>
              <a:rPr lang="es-CO" sz="2000" dirty="0"/>
              <a:t> boxes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F7050A8-C1E3-450E-9ACB-35332DEFA769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3060255" y="4636864"/>
            <a:ext cx="0" cy="470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85F4075C-409F-4793-B5E1-0058D79141DA}"/>
              </a:ext>
            </a:extLst>
          </p:cNvPr>
          <p:cNvSpPr txBox="1">
            <a:spLocks/>
          </p:cNvSpPr>
          <p:nvPr/>
        </p:nvSpPr>
        <p:spPr>
          <a:xfrm>
            <a:off x="1218119" y="2814932"/>
            <a:ext cx="3404193" cy="3936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000" dirty="0"/>
              <a:t>Pulmones sin neumonía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E51446E8-4841-4CB6-9694-C36DA708CD5B}"/>
              </a:ext>
            </a:extLst>
          </p:cNvPr>
          <p:cNvSpPr txBox="1">
            <a:spLocks/>
          </p:cNvSpPr>
          <p:nvPr/>
        </p:nvSpPr>
        <p:spPr>
          <a:xfrm>
            <a:off x="1224758" y="3178842"/>
            <a:ext cx="3674134" cy="4270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000" dirty="0"/>
              <a:t>Pulmones con neumonía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214D67B9-75F4-45E4-8B1C-49F266B524AC}"/>
              </a:ext>
            </a:extLst>
          </p:cNvPr>
          <p:cNvCxnSpPr>
            <a:stCxn id="21" idx="1"/>
            <a:endCxn id="49" idx="3"/>
          </p:cNvCxnSpPr>
          <p:nvPr/>
        </p:nvCxnSpPr>
        <p:spPr>
          <a:xfrm rot="10800000" flipV="1">
            <a:off x="4898893" y="3005212"/>
            <a:ext cx="430263" cy="38716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4B14A92-1581-42FC-8816-52BA16E9028A}"/>
              </a:ext>
            </a:extLst>
          </p:cNvPr>
          <p:cNvCxnSpPr>
            <a:stCxn id="21" idx="1"/>
            <a:endCxn id="48" idx="3"/>
          </p:cNvCxnSpPr>
          <p:nvPr/>
        </p:nvCxnSpPr>
        <p:spPr>
          <a:xfrm flipH="1">
            <a:off x="4622312" y="3005212"/>
            <a:ext cx="706843" cy="6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DD23C409-E089-442F-93F3-2B559CEC3B58}"/>
              </a:ext>
            </a:extLst>
          </p:cNvPr>
          <p:cNvSpPr txBox="1">
            <a:spLocks/>
          </p:cNvSpPr>
          <p:nvPr/>
        </p:nvSpPr>
        <p:spPr>
          <a:xfrm>
            <a:off x="5114024" y="5137532"/>
            <a:ext cx="3115576" cy="4156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000" dirty="0"/>
              <a:t>Imágenes 1024x1024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3330A62D-0685-4380-A96B-5C8AA9C66CD8}"/>
              </a:ext>
            </a:extLst>
          </p:cNvPr>
          <p:cNvSpPr txBox="1">
            <a:spLocks/>
          </p:cNvSpPr>
          <p:nvPr/>
        </p:nvSpPr>
        <p:spPr>
          <a:xfrm>
            <a:off x="5114024" y="5528745"/>
            <a:ext cx="2520738" cy="4156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000" b="1" dirty="0"/>
              <a:t>26,684 imágenes</a:t>
            </a:r>
          </a:p>
        </p:txBody>
      </p:sp>
    </p:spTree>
    <p:extLst>
      <p:ext uri="{BB962C8B-B14F-4D97-AF65-F5344CB8AC3E}">
        <p14:creationId xmlns:p14="http://schemas.microsoft.com/office/powerpoint/2010/main" val="100277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4. Turtl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PRESENTACION</Template>
  <TotalTime>1094</TotalTime>
  <Words>1392</Words>
  <Application>Microsoft Office PowerPoint</Application>
  <PresentationFormat>Panorámica</PresentationFormat>
  <Paragraphs>362</Paragraphs>
  <Slides>30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5" baseType="lpstr">
      <vt:lpstr>Arial</vt:lpstr>
      <vt:lpstr>Calibri</vt:lpstr>
      <vt:lpstr>Cambria Math</vt:lpstr>
      <vt:lpstr>Century Gothic</vt:lpstr>
      <vt:lpstr>4. Turtle</vt:lpstr>
      <vt:lpstr>Clasificación binaria de neumonía a partir de rayos X de tórax</vt:lpstr>
      <vt:lpstr>Neumonía</vt:lpstr>
      <vt:lpstr>Neumonía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Discusión</vt:lpstr>
      <vt:lpstr>Discusión</vt:lpstr>
      <vt:lpstr>Discusión</vt:lpstr>
      <vt:lpstr>Discusión</vt:lpstr>
      <vt:lpstr>Discusión</vt:lpstr>
      <vt:lpstr>Discusión</vt:lpstr>
      <vt:lpstr>Conclusiones</vt:lpstr>
      <vt:lpstr>Gracias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Clasificación binaria de neumonía a partir de rayos X de tórax</dc:title>
  <dc:creator>Maria Alejandra Barrera Suarez</dc:creator>
  <cp:lastModifiedBy>Jessica Liceth Castillo Rojas</cp:lastModifiedBy>
  <cp:revision>3</cp:revision>
  <dcterms:created xsi:type="dcterms:W3CDTF">2019-05-22T14:56:12Z</dcterms:created>
  <dcterms:modified xsi:type="dcterms:W3CDTF">2019-05-29T08:09:38Z</dcterms:modified>
</cp:coreProperties>
</file>